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96" r:id="rId2"/>
    <p:sldId id="256" r:id="rId3"/>
    <p:sldId id="1009" r:id="rId4"/>
    <p:sldId id="272" r:id="rId5"/>
    <p:sldId id="1011" r:id="rId6"/>
    <p:sldId id="995" r:id="rId7"/>
    <p:sldId id="998" r:id="rId8"/>
    <p:sldId id="1008" r:id="rId9"/>
    <p:sldId id="1001" r:id="rId10"/>
    <p:sldId id="1007" r:id="rId11"/>
    <p:sldId id="1012" r:id="rId12"/>
    <p:sldId id="1013" r:id="rId13"/>
    <p:sldId id="1014" r:id="rId14"/>
    <p:sldId id="1015" r:id="rId15"/>
    <p:sldId id="1016" r:id="rId16"/>
    <p:sldId id="1097" r:id="rId17"/>
    <p:sldId id="1098" r:id="rId18"/>
    <p:sldId id="1099" r:id="rId19"/>
    <p:sldId id="937" r:id="rId20"/>
    <p:sldId id="1056" r:id="rId21"/>
    <p:sldId id="1004" r:id="rId22"/>
    <p:sldId id="1057" r:id="rId23"/>
    <p:sldId id="941" r:id="rId24"/>
    <p:sldId id="1100" r:id="rId25"/>
    <p:sldId id="1172" r:id="rId26"/>
    <p:sldId id="1203" r:id="rId27"/>
    <p:sldId id="1181" r:id="rId28"/>
    <p:sldId id="1239" r:id="rId29"/>
    <p:sldId id="1182" r:id="rId30"/>
    <p:sldId id="1204" r:id="rId31"/>
    <p:sldId id="1183" r:id="rId32"/>
    <p:sldId id="1241" r:id="rId33"/>
    <p:sldId id="1242" r:id="rId34"/>
    <p:sldId id="1243" r:id="rId35"/>
    <p:sldId id="1244" r:id="rId36"/>
    <p:sldId id="1087" r:id="rId37"/>
    <p:sldId id="1086" r:id="rId38"/>
    <p:sldId id="1088" r:id="rId39"/>
    <p:sldId id="974" r:id="rId40"/>
    <p:sldId id="1240" r:id="rId41"/>
    <p:sldId id="1245" r:id="rId42"/>
    <p:sldId id="1090" r:id="rId43"/>
    <p:sldId id="1092" r:id="rId44"/>
    <p:sldId id="1095" r:id="rId45"/>
    <p:sldId id="1093" r:id="rId46"/>
    <p:sldId id="1247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F0A37F2-70F3-2740-BB1D-CA014B2814A5}">
          <p14:sldIdLst>
            <p14:sldId id="296"/>
            <p14:sldId id="256"/>
          </p14:sldIdLst>
        </p14:section>
        <p14:section name="affective neuro" id="{AEBE360D-0E4E-204C-BF6E-9B24C1ECFCDE}">
          <p14:sldIdLst>
            <p14:sldId id="1009"/>
            <p14:sldId id="272"/>
            <p14:sldId id="1011"/>
            <p14:sldId id="995"/>
            <p14:sldId id="998"/>
            <p14:sldId id="1008"/>
            <p14:sldId id="1001"/>
            <p14:sldId id="1007"/>
            <p14:sldId id="1012"/>
          </p14:sldIdLst>
        </p14:section>
        <p14:section name="emotion theories" id="{C667002E-7D75-D845-8C4B-A05D3AD461CD}">
          <p14:sldIdLst>
            <p14:sldId id="1013"/>
            <p14:sldId id="1014"/>
            <p14:sldId id="1015"/>
            <p14:sldId id="1016"/>
            <p14:sldId id="1097"/>
            <p14:sldId id="1098"/>
            <p14:sldId id="1099"/>
            <p14:sldId id="937"/>
            <p14:sldId id="1056"/>
            <p14:sldId id="1004"/>
            <p14:sldId id="1057"/>
            <p14:sldId id="941"/>
          </p14:sldIdLst>
        </p14:section>
        <p14:section name="self" id="{F7B9E05D-90A9-724D-A946-4EE3C6B743D3}">
          <p14:sldIdLst>
            <p14:sldId id="1100"/>
            <p14:sldId id="1172"/>
            <p14:sldId id="1203"/>
            <p14:sldId id="1181"/>
            <p14:sldId id="1239"/>
            <p14:sldId id="1182"/>
            <p14:sldId id="1204"/>
            <p14:sldId id="1183"/>
            <p14:sldId id="1241"/>
            <p14:sldId id="1242"/>
          </p14:sldIdLst>
        </p14:section>
        <p14:section name="affective neuroscience" id="{F5BBBB05-3EDD-164C-8490-25EBA0DEAFD2}">
          <p14:sldIdLst>
            <p14:sldId id="1243"/>
            <p14:sldId id="1244"/>
            <p14:sldId id="1087"/>
            <p14:sldId id="1086"/>
            <p14:sldId id="1088"/>
            <p14:sldId id="974"/>
            <p14:sldId id="1240"/>
            <p14:sldId id="1245"/>
            <p14:sldId id="1090"/>
            <p14:sldId id="1092"/>
            <p14:sldId id="1095"/>
            <p14:sldId id="1093"/>
            <p14:sldId id="12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80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openxmlformats.org/officeDocument/2006/relationships/image" Target="../media/image1.jpg"/><Relationship Id="rId7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1.png"/><Relationship Id="rId7" Type="http://schemas.openxmlformats.org/officeDocument/2006/relationships/image" Target="../media/image2.tif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hyperlink" Target="http://cocoanlab.github.io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.tiff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hyperlink" Target="http://cocoanlab.github.io/" TargetMode="External"/><Relationship Id="rId10" Type="http://schemas.openxmlformats.org/officeDocument/2006/relationships/image" Target="../media/image62.jpeg"/><Relationship Id="rId4" Type="http://schemas.openxmlformats.org/officeDocument/2006/relationships/image" Target="../media/image58.png"/><Relationship Id="rId9" Type="http://schemas.openxmlformats.org/officeDocument/2006/relationships/image" Target="../media/image5.jpe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20702" y="6084601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64825" y="6419279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95958" y="2389681"/>
            <a:ext cx="88001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Fall 2020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Advanced Affective Neuroscience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 descr="Zoom | Columbia University Information Technology">
            <a:extLst>
              <a:ext uri="{FF2B5EF4-FFF2-40B4-BE49-F238E27FC236}">
                <a16:creationId xmlns:a16="http://schemas.microsoft.com/office/drawing/2014/main" id="{F9F61E73-22F3-0949-B2C8-C259B9B8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b="25456"/>
          <a:stretch/>
        </p:blipFill>
        <p:spPr bwMode="auto">
          <a:xfrm>
            <a:off x="9509227" y="221384"/>
            <a:ext cx="2454072" cy="87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182302" y="234524"/>
            <a:ext cx="7668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State-of-the-art emotion movie: “Inside out”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1CF36-BF8F-AF43-9F2C-C760B2D22D0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2" name="insideout" descr="insideout">
            <a:hlinkClick r:id="" action="ppaction://media"/>
            <a:extLst>
              <a:ext uri="{FF2B5EF4-FFF2-40B4-BE49-F238E27FC236}">
                <a16:creationId xmlns:a16="http://schemas.microsoft.com/office/drawing/2014/main" id="{724732CA-A63A-DD46-9A5A-129EA339C7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550" y="1039124"/>
            <a:ext cx="8986900" cy="50551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728D42-901C-334A-AF8A-1D4956B3F13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25F006C-DDB0-8B46-A2AF-A400BB5A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3709687-6401-3845-9A50-5DB93C0E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B4A2F5-6B1C-A14D-A242-792F3302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5F32F7-7CF6-834C-A6CE-E8613FB459E4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8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1CF36-BF8F-AF43-9F2C-C760B2D22D0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2DAF867A-381C-804D-8D09-254075F91727}"/>
              </a:ext>
            </a:extLst>
          </p:cNvPr>
          <p:cNvSpPr txBox="1"/>
          <p:nvPr/>
        </p:nvSpPr>
        <p:spPr>
          <a:xfrm>
            <a:off x="763946" y="1067357"/>
            <a:ext cx="10016830" cy="51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1. There are a few primary emotions? (Paul Ekman, </a:t>
            </a:r>
            <a:r>
              <a:rPr lang="en-US" altLang="ko-KR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Jaak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</a:t>
            </a:r>
            <a:r>
              <a:rPr lang="en-US" altLang="ko-KR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Panksepp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)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Emotions (at least the “primary” ones) are irreducible?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The primary emotions correspond to those for which we have names in English?</a:t>
            </a: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2. Emotions are rigidly triggered by specific external stimuli?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Emotions are like reflexes?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3. Emotions control our behavior?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Specific emotions cause fixed and specific behaviors? 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4. Different emotions are located in different, discrete brain regions? </a:t>
            </a:r>
            <a:b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</a:b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	  (e.g., fear in the amygdala)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Specific emotions occur in specific brain structures?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5. Emotions are conscious homunculi?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Emotions are purely subjective experiences? </a:t>
            </a:r>
          </a:p>
        </p:txBody>
      </p:sp>
      <p:sp>
        <p:nvSpPr>
          <p:cNvPr id="17" name="텍스트 상자 3">
            <a:extLst>
              <a:ext uri="{FF2B5EF4-FFF2-40B4-BE49-F238E27FC236}">
                <a16:creationId xmlns:a16="http://schemas.microsoft.com/office/drawing/2014/main" id="{B0400437-B02A-174C-8B89-10C5F5E66145}"/>
              </a:ext>
            </a:extLst>
          </p:cNvPr>
          <p:cNvSpPr txBox="1"/>
          <p:nvPr/>
        </p:nvSpPr>
        <p:spPr>
          <a:xfrm>
            <a:off x="182302" y="234524"/>
            <a:ext cx="7668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State-of-the-art emotion movie: “Inside out”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D93F80-109B-2543-86E9-54C40C0A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81" y="330086"/>
            <a:ext cx="1504917" cy="229514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71E455-2CB8-864A-B051-29C49171E92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B2C91B3-650E-FC48-BD3B-A95E1E82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881A071-DA2F-9748-998B-0C549EA45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F045C90-38AE-0845-966B-41D216A1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C8E3FF-EE67-604E-A561-64ABE4481CD9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81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BASIC EMOTION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C6FD95-0FE5-8C48-A3E9-251B8DFC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4" y="2061472"/>
            <a:ext cx="7896740" cy="24831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DBF69E-6A1D-8844-9F7F-DA07341F4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54"/>
          <a:stretch/>
        </p:blipFill>
        <p:spPr>
          <a:xfrm>
            <a:off x="10415552" y="153201"/>
            <a:ext cx="1547145" cy="17693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6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50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APPRAISAL (1)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1F1C99-AFF0-1E42-9FC8-46D30754C6B4}"/>
              </a:ext>
            </a:extLst>
          </p:cNvPr>
          <p:cNvGrpSpPr/>
          <p:nvPr/>
        </p:nvGrpSpPr>
        <p:grpSpPr>
          <a:xfrm>
            <a:off x="3309460" y="945873"/>
            <a:ext cx="5548102" cy="1855189"/>
            <a:chOff x="7000110" y="1429915"/>
            <a:chExt cx="5548102" cy="18551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5C7453-7686-A842-8F24-2E7A4BF2E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85" b="63186"/>
            <a:stretch/>
          </p:blipFill>
          <p:spPr>
            <a:xfrm>
              <a:off x="7000110" y="1989917"/>
              <a:ext cx="5548102" cy="129518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7FCD6A-F6C1-CD49-9DBC-206EADD9A23E}"/>
                </a:ext>
              </a:extLst>
            </p:cNvPr>
            <p:cNvSpPr/>
            <p:nvPr/>
          </p:nvSpPr>
          <p:spPr>
            <a:xfrm>
              <a:off x="7683939" y="1429915"/>
              <a:ext cx="4161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James Gross’s emotion generation model</a:t>
              </a:r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BF4ED48-3F60-AB4B-8DBF-02BF525E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2F744A-80A8-EF49-8F69-405CE8914B70}"/>
              </a:ext>
            </a:extLst>
          </p:cNvPr>
          <p:cNvGrpSpPr/>
          <p:nvPr/>
        </p:nvGrpSpPr>
        <p:grpSpPr>
          <a:xfrm>
            <a:off x="3307403" y="3332187"/>
            <a:ext cx="5548102" cy="2947558"/>
            <a:chOff x="3307403" y="3332187"/>
            <a:chExt cx="5548102" cy="294755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E0ACD58-51CD-5946-88FA-181257E82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521"/>
            <a:stretch/>
          </p:blipFill>
          <p:spPr>
            <a:xfrm>
              <a:off x="3307403" y="3842795"/>
              <a:ext cx="5548102" cy="243695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D7D1720-5EE1-DF4A-9696-30BCCD27EC3F}"/>
                </a:ext>
              </a:extLst>
            </p:cNvPr>
            <p:cNvSpPr/>
            <p:nvPr/>
          </p:nvSpPr>
          <p:spPr>
            <a:xfrm>
              <a:off x="4730766" y="3332187"/>
              <a:ext cx="2701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Emotion regulation model</a:t>
              </a:r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A51170-3916-354A-BC26-79A4A3D60DD0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175508-C464-FE4F-B8E7-061E65FF3F1C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E828214-0B3D-594F-8B32-FAF02AF0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106812-5175-EA49-8B32-3D30BB44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65A4558-5623-714F-A8E1-5BA05ED2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BEDCDE-6BF2-EC4C-9053-0BDFC06A2073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50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APPRAISAL (2)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E1EA21-74A5-1849-B692-AFED4C89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53" y="253651"/>
            <a:ext cx="6205220" cy="62652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CEF4B3-5231-254B-89C2-79078DBF89BF}"/>
              </a:ext>
            </a:extLst>
          </p:cNvPr>
          <p:cNvSpPr/>
          <p:nvPr/>
        </p:nvSpPr>
        <p:spPr>
          <a:xfrm>
            <a:off x="6855457" y="6442193"/>
            <a:ext cx="3263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Clore</a:t>
            </a:r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&amp; </a:t>
            </a:r>
            <a:r>
              <a:rPr lang="en-US" altLang="ko-KR" sz="1200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Ortony</a:t>
            </a:r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, 2000</a:t>
            </a:r>
            <a:endParaRPr lang="en-US" altLang="ko-KR" sz="12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14F041-9839-9E41-9B6B-90869598E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AFC5F3-41E1-BA44-AC8C-EF849C2149C3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A0CE86-DA8B-A743-AEA6-4988C349B3EC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CC079E-D3C1-8E44-8D44-6DE53457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C6552FE-06F0-364C-9CC4-D7C7C8ED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067EAC-D156-2A4E-AD5F-34B03369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0BD039-6C53-E345-873C-8F648F3B9FC3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816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CONSTRUCTION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E0588F-312A-9840-BB6F-84CFB5222B4A}"/>
              </a:ext>
            </a:extLst>
          </p:cNvPr>
          <p:cNvGrpSpPr/>
          <p:nvPr/>
        </p:nvGrpSpPr>
        <p:grpSpPr>
          <a:xfrm>
            <a:off x="74771" y="1623776"/>
            <a:ext cx="5197765" cy="3761494"/>
            <a:chOff x="5723078" y="3048647"/>
            <a:chExt cx="5197765" cy="37614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F23C3C-AEDD-364E-94E4-FF45702A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3078" y="3577381"/>
              <a:ext cx="5014077" cy="3232760"/>
            </a:xfrm>
            <a:prstGeom prst="rect">
              <a:avLst/>
            </a:prstGeom>
          </p:spPr>
        </p:pic>
        <p:sp>
          <p:nvSpPr>
            <p:cNvPr id="18" name="텍스트 상자 13">
              <a:extLst>
                <a:ext uri="{FF2B5EF4-FFF2-40B4-BE49-F238E27FC236}">
                  <a16:creationId xmlns:a16="http://schemas.microsoft.com/office/drawing/2014/main" id="{5440674F-6AF0-B94C-B907-3821E243C962}"/>
                </a:ext>
              </a:extLst>
            </p:cNvPr>
            <p:cNvSpPr txBox="1"/>
            <p:nvPr/>
          </p:nvSpPr>
          <p:spPr>
            <a:xfrm>
              <a:off x="5906767" y="3048647"/>
              <a:ext cx="5014076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Seravek Light" charset="0"/>
                </a:rPr>
                <a:t>Traditional view: Emotion as a mediator</a:t>
              </a:r>
              <a:endPara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A304E2-7C96-2C4A-BB91-D03CD8E6CD84}"/>
              </a:ext>
            </a:extLst>
          </p:cNvPr>
          <p:cNvGrpSpPr/>
          <p:nvPr/>
        </p:nvGrpSpPr>
        <p:grpSpPr>
          <a:xfrm>
            <a:off x="5458676" y="1063154"/>
            <a:ext cx="5170743" cy="4755111"/>
            <a:chOff x="6322032" y="2875436"/>
            <a:chExt cx="5170743" cy="47551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70D7FA-4226-ED4F-B678-D81B0B302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032" y="3452861"/>
              <a:ext cx="5170743" cy="4177686"/>
            </a:xfrm>
            <a:prstGeom prst="rect">
              <a:avLst/>
            </a:prstGeom>
          </p:spPr>
        </p:pic>
        <p:sp>
          <p:nvSpPr>
            <p:cNvPr id="22" name="텍스트 상자 13">
              <a:extLst>
                <a:ext uri="{FF2B5EF4-FFF2-40B4-BE49-F238E27FC236}">
                  <a16:creationId xmlns:a16="http://schemas.microsoft.com/office/drawing/2014/main" id="{3D40A44D-3B03-9940-86B6-30E4C2E79C6D}"/>
                </a:ext>
              </a:extLst>
            </p:cNvPr>
            <p:cNvSpPr txBox="1"/>
            <p:nvPr/>
          </p:nvSpPr>
          <p:spPr>
            <a:xfrm>
              <a:off x="6607343" y="2875436"/>
              <a:ext cx="4786282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Seravek Light" charset="0"/>
                </a:rPr>
                <a:t>Alternative view: Emotion as a construct</a:t>
              </a:r>
              <a:endPara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8989EEE-DC7E-CF49-8D82-04C207735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32" r="24942"/>
          <a:stretch/>
        </p:blipFill>
        <p:spPr>
          <a:xfrm>
            <a:off x="10459455" y="178467"/>
            <a:ext cx="1527857" cy="1769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1AFF70-38D2-994A-ADDB-0BE3720E03A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4680AB-DCEF-6048-9906-90ECF2F0D4CC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EEC8D8F-96EE-3C48-AC71-AF5A81A3D00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DFADD0A-E124-4941-9A55-F6B7F800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8EBBAF1-EEDE-3D42-B0C4-DCD27A7CD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9662B3B-4223-2348-933C-934801D30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02FA99F-3391-BF49-ACB4-1860D4F27DF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334EAA-F6B5-5B40-B1DA-15C7CEC5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92" y="2068286"/>
            <a:ext cx="10377816" cy="2400911"/>
          </a:xfrm>
          <a:prstGeom prst="rect">
            <a:avLst/>
          </a:prstGeom>
        </p:spPr>
      </p:pic>
      <p:sp>
        <p:nvSpPr>
          <p:cNvPr id="24" name="텍스트 상자 3">
            <a:extLst>
              <a:ext uri="{FF2B5EF4-FFF2-40B4-BE49-F238E27FC236}">
                <a16:creationId xmlns:a16="http://schemas.microsoft.com/office/drawing/2014/main" id="{D5A57281-B44B-704E-96D4-C79604685CD6}"/>
              </a:ext>
            </a:extLst>
          </p:cNvPr>
          <p:cNvSpPr txBox="1"/>
          <p:nvPr/>
        </p:nvSpPr>
        <p:spPr>
          <a:xfrm>
            <a:off x="319462" y="292097"/>
            <a:ext cx="3459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James-Lange theory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030ECA-8FF1-FA46-A97A-2DCCD88F4179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9D21C7-6EFB-F54C-9B98-F7159EACB068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03F1E4-94B6-0C47-BB73-C35719A2837A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61CB3E6-4F31-A740-BF0E-9555BA603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E5843A6-7D30-D045-90E5-06D19F4B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18B25F7-6091-904A-969F-AB6ACB5D7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B0939E-D426-F044-BF19-A2B5B5783E3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5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142822-FABC-FE4B-8CDA-2851E097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814908"/>
            <a:ext cx="7251700" cy="2896792"/>
          </a:xfrm>
          <a:prstGeom prst="rect">
            <a:avLst/>
          </a:prstGeom>
        </p:spPr>
      </p:pic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FD331A8D-36FB-DC4D-81F3-94A24882CE15}"/>
              </a:ext>
            </a:extLst>
          </p:cNvPr>
          <p:cNvSpPr txBox="1"/>
          <p:nvPr/>
        </p:nvSpPr>
        <p:spPr>
          <a:xfrm>
            <a:off x="319462" y="292097"/>
            <a:ext cx="359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Cannon–Bard theory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CBDE76-6B13-254A-BD10-E104893256E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9CD3A6-A082-A049-8B82-85604E6B0CC4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33425AE-1705-554C-A6D7-51522BA4C21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D079B5D-2D2B-FB42-BDAC-DD9C2FDC3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D3BDD52-D08E-E741-ABE1-54CA22F4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4EC0101-3C3E-CA48-81B7-2FE919BB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D6102D6-28D5-B146-B831-B2E67DA9BC0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57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150FCE-5F42-4C46-BBE1-66761AAA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35" y="1396391"/>
            <a:ext cx="7407729" cy="4065217"/>
          </a:xfrm>
          <a:prstGeom prst="rect">
            <a:avLst/>
          </a:prstGeom>
        </p:spPr>
      </p:pic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8901B75D-317D-AD49-B2A2-E48154CB7934}"/>
              </a:ext>
            </a:extLst>
          </p:cNvPr>
          <p:cNvSpPr txBox="1"/>
          <p:nvPr/>
        </p:nvSpPr>
        <p:spPr>
          <a:xfrm>
            <a:off x="319462" y="292097"/>
            <a:ext cx="4209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Schachter–Singer theory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707A42-BD29-5547-BA9C-BABAF8B2E5F5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2A76F4-0A47-E24C-9FCE-C16B96D6C209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75E06DB-5AD5-2B4F-9455-5303DDCABE3F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37C483-CE0E-474A-BBBA-F98A721FA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4217922F-0BA9-DE46-8B59-F375CC9F2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4C8D910-5862-5A48-96D7-836C60D2B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F5168EE-3DD7-804F-84CB-2DDC53A4C0B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4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4294" y="256437"/>
            <a:ext cx="2178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Core affect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F38FD6-A2EC-9441-952E-34CBD167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1402"/>
            <a:ext cx="5480240" cy="4744090"/>
          </a:xfrm>
          <a:prstGeom prst="rect">
            <a:avLst/>
          </a:prstGeom>
        </p:spPr>
      </p:pic>
      <p:sp>
        <p:nvSpPr>
          <p:cNvPr id="35" name="텍스트 상자 13">
            <a:extLst>
              <a:ext uri="{FF2B5EF4-FFF2-40B4-BE49-F238E27FC236}">
                <a16:creationId xmlns:a16="http://schemas.microsoft.com/office/drawing/2014/main" id="{8C4059E7-2A27-8041-892D-6B723B0921CF}"/>
              </a:ext>
            </a:extLst>
          </p:cNvPr>
          <p:cNvSpPr txBox="1"/>
          <p:nvPr/>
        </p:nvSpPr>
        <p:spPr>
          <a:xfrm>
            <a:off x="769020" y="1056684"/>
            <a:ext cx="5480240" cy="222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Core affect: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the “heart of emotion”? </a:t>
            </a: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(Russell 2003)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neurophysiological state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consciously accessible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integral of hedonic (pleasure–displeasure) </a:t>
            </a:r>
            <a:b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</a:b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and arousal (sleepy–activated) values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object-free (free-floating)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190258-DF09-0E42-A3F3-935487EF19C8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10668-C3F8-B84B-A53E-267D08EFE518}"/>
              </a:ext>
            </a:extLst>
          </p:cNvPr>
          <p:cNvSpPr txBox="1"/>
          <p:nvPr/>
        </p:nvSpPr>
        <p:spPr>
          <a:xfrm>
            <a:off x="9367730" y="2673801"/>
            <a:ext cx="866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valence</a:t>
            </a:r>
            <a:endParaRPr kumimoji="1" lang="ko-Kore-KR" altLang="en-US" sz="1600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0256B-AE7B-D444-BD6D-8447AA7EB0A1}"/>
              </a:ext>
            </a:extLst>
          </p:cNvPr>
          <p:cNvSpPr txBox="1"/>
          <p:nvPr/>
        </p:nvSpPr>
        <p:spPr>
          <a:xfrm rot="5400000">
            <a:off x="8700669" y="2071489"/>
            <a:ext cx="858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arousal</a:t>
            </a:r>
            <a:endParaRPr kumimoji="1" lang="ko-Kore-KR" altLang="en-US" sz="1600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2F1BCB-9023-B446-969D-37F3062F2024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7C09246-F7ED-6F4A-AB9D-D3797EC5BF8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180784A-2738-6841-B6D6-EBE115A09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0A1CFCD-4121-F64C-9A8D-7D4AC805B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3F75130-7F20-2242-946F-D75D8EBC9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853BBC-B397-D34D-BB40-E45E6BE7E07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8618C583-277E-B34E-BBEC-1435CCB0A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58" y="3746008"/>
            <a:ext cx="5480240" cy="4662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1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 |  Fall 2020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02  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96409" y="2120740"/>
            <a:ext cx="5399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02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CB419-9DEA-E746-BB7D-211C04CE8270}"/>
              </a:ext>
            </a:extLst>
          </p:cNvPr>
          <p:cNvSpPr txBox="1"/>
          <p:nvPr/>
        </p:nvSpPr>
        <p:spPr>
          <a:xfrm>
            <a:off x="8567044" y="4358011"/>
            <a:ext cx="29463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Interrupt me any time!</a:t>
            </a:r>
          </a:p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Ask questions any time!</a:t>
            </a:r>
          </a:p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Dispute me any time!</a:t>
            </a:r>
            <a:endParaRPr kumimoji="1" lang="ko-Kore-KR" altLang="en-US" sz="20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551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Where are you in this spectrum? 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4697825" y="641201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D06DD9-01AB-9540-A14E-13DA48760FEF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F76205-D6A5-B74D-9F6D-AAC640CE6D95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2093DC-657D-7149-9096-2AA27275A18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DFEDB75-D279-7747-AC26-A64C7F4C9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3482C2B-AB67-A54A-8B81-B1FCC6C57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1DF61EE-D49C-6548-898A-260755640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293BB24-E4C2-1541-9A80-AD09C017544D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4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60BB107-2DB6-5A49-A48C-5E55EB45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57" y="153547"/>
            <a:ext cx="9675379" cy="66266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E5C3C4-ADD8-CD41-A47E-404AE7C3B72F}"/>
              </a:ext>
            </a:extLst>
          </p:cNvPr>
          <p:cNvSpPr/>
          <p:nvPr/>
        </p:nvSpPr>
        <p:spPr>
          <a:xfrm>
            <a:off x="1537607" y="1192743"/>
            <a:ext cx="9466814" cy="438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08A533-C836-D040-8145-B6BC1D4A48DD}"/>
              </a:ext>
            </a:extLst>
          </p:cNvPr>
          <p:cNvSpPr/>
          <p:nvPr/>
        </p:nvSpPr>
        <p:spPr>
          <a:xfrm>
            <a:off x="1537606" y="1623954"/>
            <a:ext cx="9466815" cy="6645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C9BFA1-57AF-7E4C-BFF9-F7B4D3C02D6D}"/>
              </a:ext>
            </a:extLst>
          </p:cNvPr>
          <p:cNvSpPr/>
          <p:nvPr/>
        </p:nvSpPr>
        <p:spPr>
          <a:xfrm>
            <a:off x="1537606" y="2289524"/>
            <a:ext cx="9466815" cy="8251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DA1B9A-7527-104D-8D81-86EAA7CC436D}"/>
              </a:ext>
            </a:extLst>
          </p:cNvPr>
          <p:cNvSpPr/>
          <p:nvPr/>
        </p:nvSpPr>
        <p:spPr>
          <a:xfrm>
            <a:off x="1537606" y="3126047"/>
            <a:ext cx="9466815" cy="6144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05AB73-1512-C24D-A340-BC2885027F71}"/>
              </a:ext>
            </a:extLst>
          </p:cNvPr>
          <p:cNvSpPr/>
          <p:nvPr/>
        </p:nvSpPr>
        <p:spPr>
          <a:xfrm>
            <a:off x="1537606" y="421077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2FD63E-8742-F24F-9111-DF82D3ADB91F}"/>
              </a:ext>
            </a:extLst>
          </p:cNvPr>
          <p:cNvSpPr/>
          <p:nvPr/>
        </p:nvSpPr>
        <p:spPr>
          <a:xfrm>
            <a:off x="1537606" y="4643177"/>
            <a:ext cx="9466815" cy="61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9A97A1-7D98-F743-9BCA-929D333C0633}"/>
              </a:ext>
            </a:extLst>
          </p:cNvPr>
          <p:cNvSpPr/>
          <p:nvPr/>
        </p:nvSpPr>
        <p:spPr>
          <a:xfrm>
            <a:off x="1537606" y="571721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95F3DF-79B6-D54B-855C-86A0C431EB5E}"/>
              </a:ext>
            </a:extLst>
          </p:cNvPr>
          <p:cNvSpPr/>
          <p:nvPr/>
        </p:nvSpPr>
        <p:spPr>
          <a:xfrm>
            <a:off x="100927" y="655056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69BA6B-9C5A-D745-BC7F-079A39247C5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643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Where am I?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5517185" y="643043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7264E6-3E4F-2D46-921A-21680B5CEEF0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EDB64B-D0FA-7147-BBCF-98804FCE0ADA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564B9A8-9CE9-D245-829B-EDEF136B903B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215DD-C14B-B540-B14D-C2A744C9D77A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7C035F-B5B1-A341-96BD-CD118907E914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F9FCE1-F79A-AF4C-BAF8-DE62599908C9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A92CB8-048F-4044-BA6C-40AEEB3EA1E8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C77C2EC-DA83-E240-8136-DCABDC028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03EDC7F-8EA2-6248-BE88-3DC34DB2C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9214B60-752B-3C42-8013-2445E3935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BC7576-D885-4246-B5E8-5DB9474FD91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6">
            <a:extLst>
              <a:ext uri="{FF2B5EF4-FFF2-40B4-BE49-F238E27FC236}">
                <a16:creationId xmlns:a16="http://schemas.microsoft.com/office/drawing/2014/main" id="{C612319B-7E2F-A544-80C7-AED79D518799}"/>
              </a:ext>
            </a:extLst>
          </p:cNvPr>
          <p:cNvSpPr txBox="1"/>
          <p:nvPr/>
        </p:nvSpPr>
        <p:spPr>
          <a:xfrm>
            <a:off x="1756492" y="1329375"/>
            <a:ext cx="6037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/>
            <a:r>
              <a:rPr lang="en-US" sz="2000" dirty="0">
                <a:solidFill>
                  <a:srgbClr val="8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"/>
              </a:rPr>
              <a:t>“Emotions” </a:t>
            </a:r>
            <a:r>
              <a:rPr lang="en-US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"/>
              </a:rPr>
              <a:t>are multi-system responses to highly relevant events we encounter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6C48D5-85E7-F347-A9BA-B1B06E22A627}"/>
              </a:ext>
            </a:extLst>
          </p:cNvPr>
          <p:cNvGrpSpPr/>
          <p:nvPr/>
        </p:nvGrpSpPr>
        <p:grpSpPr>
          <a:xfrm>
            <a:off x="2964778" y="2378989"/>
            <a:ext cx="7831803" cy="3423780"/>
            <a:chOff x="3266530" y="2427614"/>
            <a:chExt cx="7831803" cy="3423780"/>
          </a:xfrm>
        </p:grpSpPr>
        <p:pic>
          <p:nvPicPr>
            <p:cNvPr id="23" name="Picture 115" descr="graph3d_v2_anger.png">
              <a:extLst>
                <a:ext uri="{FF2B5EF4-FFF2-40B4-BE49-F238E27FC236}">
                  <a16:creationId xmlns:a16="http://schemas.microsoft.com/office/drawing/2014/main" id="{93C75439-F4B0-7D45-A084-E59E6BD3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342" y="2427614"/>
              <a:ext cx="4483954" cy="3366702"/>
            </a:xfrm>
            <a:prstGeom prst="rect">
              <a:avLst/>
            </a:prstGeom>
          </p:spPr>
        </p:pic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583E89A9-A33B-EF4D-9F8E-CABB26D8CA64}"/>
                </a:ext>
              </a:extLst>
            </p:cNvPr>
            <p:cNvSpPr txBox="1"/>
            <p:nvPr/>
          </p:nvSpPr>
          <p:spPr>
            <a:xfrm>
              <a:off x="7688216" y="3590095"/>
              <a:ext cx="1259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prospection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8A46CAF-A578-BF4B-83A2-44D8DD36FA2D}"/>
                </a:ext>
              </a:extLst>
            </p:cNvPr>
            <p:cNvSpPr txBox="1"/>
            <p:nvPr/>
          </p:nvSpPr>
          <p:spPr>
            <a:xfrm>
              <a:off x="6787567" y="4771443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memory</a:t>
              </a: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FD94638C-65F0-9F4B-BA02-EFD46FF09470}"/>
                </a:ext>
              </a:extLst>
            </p:cNvPr>
            <p:cNvSpPr txBox="1"/>
            <p:nvPr/>
          </p:nvSpPr>
          <p:spPr>
            <a:xfrm>
              <a:off x="5186965" y="5431452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metabolism</a:t>
              </a: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69E8CDE2-0F5D-E949-AAD0-9946DF2EB34D}"/>
                </a:ext>
              </a:extLst>
            </p:cNvPr>
            <p:cNvSpPr txBox="1"/>
            <p:nvPr/>
          </p:nvSpPr>
          <p:spPr>
            <a:xfrm>
              <a:off x="3266530" y="3772411"/>
              <a:ext cx="115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perception</a:t>
              </a: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8DAD4061-E8A5-B94F-A671-C3C930726174}"/>
                </a:ext>
              </a:extLst>
            </p:cNvPr>
            <p:cNvSpPr txBox="1"/>
            <p:nvPr/>
          </p:nvSpPr>
          <p:spPr>
            <a:xfrm>
              <a:off x="4205991" y="2561703"/>
              <a:ext cx="10005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attention</a:t>
              </a: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6F5CBEC3-1F75-D748-9E7C-AC74AC0E8AAF}"/>
                </a:ext>
              </a:extLst>
            </p:cNvPr>
            <p:cNvSpPr txBox="1"/>
            <p:nvPr/>
          </p:nvSpPr>
          <p:spPr>
            <a:xfrm>
              <a:off x="6633853" y="2498397"/>
              <a:ext cx="746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action</a:t>
              </a: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7B921C25-0DC6-DC40-ACAD-1288C6751DD5}"/>
                </a:ext>
              </a:extLst>
            </p:cNvPr>
            <p:cNvSpPr txBox="1"/>
            <p:nvPr/>
          </p:nvSpPr>
          <p:spPr>
            <a:xfrm>
              <a:off x="8658341" y="4774176"/>
              <a:ext cx="24399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“Emotions” are </a:t>
              </a:r>
              <a:r>
                <a:rPr lang="en-US" sz="1600" b="1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labels</a:t>
              </a:r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 for consistent patterns of well-coordinated brain processes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57632CF-14A9-AE4F-B78D-B59DEA2B92C1}"/>
              </a:ext>
            </a:extLst>
          </p:cNvPr>
          <p:cNvSpPr/>
          <p:nvPr/>
        </p:nvSpPr>
        <p:spPr>
          <a:xfrm>
            <a:off x="69202" y="6184564"/>
            <a:ext cx="7812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Barrett, L.F. et al. 2006, 2009, 2013; Lindquist et al. 2011, 2012; J. Price, 1999; Bandler, 2000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04411-A1E0-5345-B818-FFF203C7B0AB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5" name="텍스트 상자 3">
            <a:extLst>
              <a:ext uri="{FF2B5EF4-FFF2-40B4-BE49-F238E27FC236}">
                <a16:creationId xmlns:a16="http://schemas.microsoft.com/office/drawing/2014/main" id="{21750162-1F03-4E4D-9A1B-7E6DB3564D8D}"/>
              </a:ext>
            </a:extLst>
          </p:cNvPr>
          <p:cNvSpPr txBox="1"/>
          <p:nvPr/>
        </p:nvSpPr>
        <p:spPr>
          <a:xfrm>
            <a:off x="319462" y="292097"/>
            <a:ext cx="6314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Emotion: Coordinated brain responses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80CB99-A6FC-7440-9486-9D2B27307557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59817BB-4C8B-2042-A1DA-9A5721C72DE9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14D82CC-7DFC-C343-A5A2-B7414B94F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B2F40A0-FD1C-F449-813A-DD7D1BF9F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8E56717-5B45-5D47-8815-E87D83CCB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D614D7-E03E-CA46-B130-F6076F757A41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5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548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098" name="Picture 2" descr="Working with &quot;large&quot; datasets, with dplyr and data.table | R-bloggers">
            <a:extLst>
              <a:ext uri="{FF2B5EF4-FFF2-40B4-BE49-F238E27FC236}">
                <a16:creationId xmlns:a16="http://schemas.microsoft.com/office/drawing/2014/main" id="{14FE90B9-CAA9-F744-B485-9316415B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27" y="1398369"/>
            <a:ext cx="5504942" cy="46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CA5831DB-FC78-9548-8338-3E089A360624}"/>
              </a:ext>
            </a:extLst>
          </p:cNvPr>
          <p:cNvSpPr txBox="1"/>
          <p:nvPr/>
        </p:nvSpPr>
        <p:spPr>
          <a:xfrm>
            <a:off x="570949" y="820344"/>
            <a:ext cx="11050102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Something very high-dimensional and complicated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 can be different depending on which directions or perspectives you view the emotion from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48ACEEA-3BA3-3945-96B2-7BE68F3E005A}"/>
              </a:ext>
            </a:extLst>
          </p:cNvPr>
          <p:cNvCxnSpPr>
            <a:cxnSpLocks/>
          </p:cNvCxnSpPr>
          <p:nvPr/>
        </p:nvCxnSpPr>
        <p:spPr>
          <a:xfrm flipH="1">
            <a:off x="7944468" y="1974810"/>
            <a:ext cx="932688" cy="649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2FF7E9-3C0D-6549-ADD8-5252C05D2A20}"/>
              </a:ext>
            </a:extLst>
          </p:cNvPr>
          <p:cNvCxnSpPr>
            <a:cxnSpLocks/>
          </p:cNvCxnSpPr>
          <p:nvPr/>
        </p:nvCxnSpPr>
        <p:spPr>
          <a:xfrm flipH="1" flipV="1">
            <a:off x="7944468" y="5051615"/>
            <a:ext cx="624671" cy="434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4350CA-EDA6-B742-894A-D37A31B27A56}"/>
              </a:ext>
            </a:extLst>
          </p:cNvPr>
          <p:cNvCxnSpPr>
            <a:cxnSpLocks/>
          </p:cNvCxnSpPr>
          <p:nvPr/>
        </p:nvCxnSpPr>
        <p:spPr>
          <a:xfrm flipV="1">
            <a:off x="4909991" y="5982190"/>
            <a:ext cx="179833" cy="5587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39F75B-EBFF-B24C-8464-D4B6D0B99E6F}"/>
              </a:ext>
            </a:extLst>
          </p:cNvPr>
          <p:cNvCxnSpPr>
            <a:cxnSpLocks/>
          </p:cNvCxnSpPr>
          <p:nvPr/>
        </p:nvCxnSpPr>
        <p:spPr>
          <a:xfrm>
            <a:off x="2366628" y="3168009"/>
            <a:ext cx="1110804" cy="18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1EADD1-FE79-324C-85D4-CEF58464E5B8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D6EB2E-BD5A-E94D-9F46-3AD5BC463F1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DF536BE-56E6-F049-ACBA-B63CF8248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C8FF9CB-FFDB-584F-AB1A-A50D2CD7E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E3A6272-1B40-6F4A-ACE9-88717B6F2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28B7F9-FD60-BF46-9827-8A08F25550F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85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3">
            <a:extLst>
              <a:ext uri="{FF2B5EF4-FFF2-40B4-BE49-F238E27FC236}">
                <a16:creationId xmlns:a16="http://schemas.microsoft.com/office/drawing/2014/main" id="{881119F2-C85E-FC43-8BF4-FA62B93F922D}"/>
              </a:ext>
            </a:extLst>
          </p:cNvPr>
          <p:cNvSpPr txBox="1"/>
          <p:nvPr/>
        </p:nvSpPr>
        <p:spPr>
          <a:xfrm>
            <a:off x="1257348" y="2911935"/>
            <a:ext cx="967730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Which dimensions are important for survival (or living)?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23D54B0-7770-064B-B03E-C891FC5F5805}"/>
              </a:ext>
            </a:extLst>
          </p:cNvPr>
          <p:cNvSpPr txBox="1"/>
          <p:nvPr/>
        </p:nvSpPr>
        <p:spPr>
          <a:xfrm>
            <a:off x="310076" y="194382"/>
            <a:ext cx="998686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Dimensionality Reduction</a:t>
            </a:r>
            <a:r>
              <a:rPr lang="en-US" altLang="ko-KR" sz="24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 </a:t>
            </a: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in </a:t>
            </a:r>
            <a:r>
              <a:rPr lang="en-US" altLang="ko-KR" sz="2400" u="sng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Affective Neuroscience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1A5B0F-CFEF-B54D-A485-B09880FD78F5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6C37BE-D139-BC46-A0E9-F4D7327DF7FA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5AE850-06B2-5F4A-8199-52B7FFB30C49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120EC72-BC0F-D449-84B0-27D8F6CCD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65EA4DB-E7CF-B84A-8860-4728B9B75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5A1FFDB-5712-3741-8FDB-03BA963FD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B41DC-2BCB-744C-AC60-24E922A43EA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4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444557" y="209350"/>
            <a:ext cx="11672671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Self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 &amp; </a:t>
            </a:r>
            <a:r>
              <a:rPr lang="en-US" altLang="ko-KR" sz="2800" b="1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Valence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379293E5-7F0D-0641-A3CE-1B60B1088D7C}"/>
              </a:ext>
            </a:extLst>
          </p:cNvPr>
          <p:cNvSpPr txBox="1"/>
          <p:nvPr/>
        </p:nvSpPr>
        <p:spPr>
          <a:xfrm>
            <a:off x="763946" y="1309163"/>
            <a:ext cx="3503050" cy="173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To achieve: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Survival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Self-preservation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Well-being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Etc.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7B686CEE-14E3-B046-98EF-817EEBB4F35A}"/>
              </a:ext>
            </a:extLst>
          </p:cNvPr>
          <p:cNvCxnSpPr>
            <a:cxnSpLocks/>
          </p:cNvCxnSpPr>
          <p:nvPr/>
        </p:nvCxnSpPr>
        <p:spPr>
          <a:xfrm>
            <a:off x="7332629" y="1745542"/>
            <a:ext cx="0" cy="40073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BD2AD8-23C1-9442-969B-44BC9E4FF745}"/>
              </a:ext>
            </a:extLst>
          </p:cNvPr>
          <p:cNvSpPr txBox="1"/>
          <p:nvPr/>
        </p:nvSpPr>
        <p:spPr>
          <a:xfrm>
            <a:off x="4307490" y="3627833"/>
            <a:ext cx="455509" cy="343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Me</a:t>
            </a:r>
            <a:endParaRPr kumimoji="1" lang="ko-KR" altLang="en-US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1BF96-0F87-4E46-A28F-4625D53D3B1D}"/>
              </a:ext>
            </a:extLst>
          </p:cNvPr>
          <p:cNvSpPr txBox="1"/>
          <p:nvPr/>
        </p:nvSpPr>
        <p:spPr>
          <a:xfrm>
            <a:off x="9978558" y="3627833"/>
            <a:ext cx="868930" cy="343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Not me</a:t>
            </a:r>
            <a:endParaRPr kumimoji="1" lang="ko-KR" altLang="en-US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09571BD-7FC7-E147-863D-9399C3070661}"/>
              </a:ext>
            </a:extLst>
          </p:cNvPr>
          <p:cNvGrpSpPr/>
          <p:nvPr/>
        </p:nvGrpSpPr>
        <p:grpSpPr>
          <a:xfrm>
            <a:off x="5016133" y="1198813"/>
            <a:ext cx="4778007" cy="5184000"/>
            <a:chOff x="3624652" y="637940"/>
            <a:chExt cx="5131788" cy="5567839"/>
          </a:xfrm>
        </p:grpSpPr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7AC1515D-A9CE-834A-A9CE-527A6D1CA120}"/>
                </a:ext>
              </a:extLst>
            </p:cNvPr>
            <p:cNvCxnSpPr>
              <a:cxnSpLocks/>
            </p:cNvCxnSpPr>
            <p:nvPr/>
          </p:nvCxnSpPr>
          <p:spPr>
            <a:xfrm>
              <a:off x="3624652" y="3443287"/>
              <a:ext cx="51317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910B11-9C5F-BD47-900F-30602985CA46}"/>
                </a:ext>
              </a:extLst>
            </p:cNvPr>
            <p:cNvSpPr txBox="1"/>
            <p:nvPr/>
          </p:nvSpPr>
          <p:spPr>
            <a:xfrm>
              <a:off x="5741024" y="637940"/>
              <a:ext cx="731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Good</a:t>
              </a:r>
              <a:endParaRPr kumimoji="1"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4FF33C-EAFC-F542-9DC2-2382C349171F}"/>
                </a:ext>
              </a:extLst>
            </p:cNvPr>
            <p:cNvSpPr txBox="1"/>
            <p:nvPr/>
          </p:nvSpPr>
          <p:spPr>
            <a:xfrm>
              <a:off x="5812752" y="5836447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Bad</a:t>
              </a:r>
              <a:endParaRPr kumimoji="1"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sp>
        <p:nvSpPr>
          <p:cNvPr id="42" name="TextBox 3">
            <a:extLst>
              <a:ext uri="{FF2B5EF4-FFF2-40B4-BE49-F238E27FC236}">
                <a16:creationId xmlns:a16="http://schemas.microsoft.com/office/drawing/2014/main" id="{0EFD7021-4A1F-3E42-A31E-72EA98A856C6}"/>
              </a:ext>
            </a:extLst>
          </p:cNvPr>
          <p:cNvSpPr txBox="1"/>
          <p:nvPr/>
        </p:nvSpPr>
        <p:spPr>
          <a:xfrm>
            <a:off x="8838028" y="1681463"/>
            <a:ext cx="2747418" cy="73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Key dimensions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for any living organisms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9B01C-4348-A540-B6E4-5607A9D089F2}"/>
              </a:ext>
            </a:extLst>
          </p:cNvPr>
          <p:cNvSpPr txBox="1"/>
          <p:nvPr/>
        </p:nvSpPr>
        <p:spPr>
          <a:xfrm>
            <a:off x="7080820" y="4266043"/>
            <a:ext cx="540821" cy="34387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Self</a:t>
            </a:r>
            <a:endParaRPr kumimoji="1" lang="ko-KR" altLang="en-US" dirty="0">
              <a:solidFill>
                <a:srgbClr val="7030A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AC3040-CD03-0E43-939A-3F842FA07B18}"/>
              </a:ext>
            </a:extLst>
          </p:cNvPr>
          <p:cNvSpPr txBox="1"/>
          <p:nvPr/>
        </p:nvSpPr>
        <p:spPr>
          <a:xfrm rot="16200000">
            <a:off x="7458004" y="3598815"/>
            <a:ext cx="910780" cy="34387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Valence</a:t>
            </a:r>
            <a:endParaRPr kumimoji="1" lang="ko-KR" altLang="en-US" dirty="0">
              <a:solidFill>
                <a:srgbClr val="7030A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2F86C3-5857-3349-BCBE-310DF250324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CA173B-392E-DC4A-93A5-AF2582DAD7CE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C7E9757-F8FA-D848-9B6F-521C9ECC8873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94DC22E5-E984-4C42-85A1-FB3005FD1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ABF19C6-3320-D746-BCEA-115DAB7E5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A7D2074-D419-6544-99EC-E9410911D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ACE8C3-EE38-2A47-B73B-5B6ED6290F1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7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  <p:bldP spid="33" grpId="0"/>
      <p:bldP spid="42" grpId="0"/>
      <p:bldP spid="47" grpId="0" animBg="1"/>
      <p:bldP spid="4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444558" y="209350"/>
            <a:ext cx="1133291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What is the most important component of “me”?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97ABD6-6579-D545-B16C-7FB706415D07}"/>
              </a:ext>
            </a:extLst>
          </p:cNvPr>
          <p:cNvGrpSpPr>
            <a:grpSpLocks noChangeAspect="1"/>
          </p:cNvGrpSpPr>
          <p:nvPr/>
        </p:nvGrpSpPr>
        <p:grpSpPr>
          <a:xfrm>
            <a:off x="4307490" y="1198813"/>
            <a:ext cx="7277956" cy="5184000"/>
            <a:chOff x="3831997" y="1080811"/>
            <a:chExt cx="7816842" cy="5567839"/>
          </a:xfrm>
        </p:grpSpPr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7B686CEE-14E3-B046-98EF-817EEBB4F35A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28" y="1668022"/>
              <a:ext cx="0" cy="43041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BD2AD8-23C1-9442-969B-44BC9E4FF745}"/>
                </a:ext>
              </a:extLst>
            </p:cNvPr>
            <p:cNvSpPr txBox="1"/>
            <p:nvPr/>
          </p:nvSpPr>
          <p:spPr>
            <a:xfrm>
              <a:off x="3831997" y="3689683"/>
              <a:ext cx="525461" cy="39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A1BF96-0F87-4E46-A28F-4625D53D3B1D}"/>
                </a:ext>
              </a:extLst>
            </p:cNvPr>
            <p:cNvSpPr txBox="1"/>
            <p:nvPr/>
          </p:nvSpPr>
          <p:spPr>
            <a:xfrm>
              <a:off x="9922971" y="3689683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09571BD-7FC7-E147-863D-9399C3070661}"/>
                </a:ext>
              </a:extLst>
            </p:cNvPr>
            <p:cNvGrpSpPr/>
            <p:nvPr/>
          </p:nvGrpSpPr>
          <p:grpSpPr>
            <a:xfrm>
              <a:off x="4593111" y="1080811"/>
              <a:ext cx="5131788" cy="5567839"/>
              <a:chOff x="3624652" y="637940"/>
              <a:chExt cx="5131788" cy="5567839"/>
            </a:xfrm>
          </p:grpSpPr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7AC1515D-A9CE-834A-A9CE-527A6D1CA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4652" y="3443287"/>
                <a:ext cx="513178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910B11-9C5F-BD47-900F-30602985CA46}"/>
                  </a:ext>
                </a:extLst>
              </p:cNvPr>
              <p:cNvSpPr txBox="1"/>
              <p:nvPr/>
            </p:nvSpPr>
            <p:spPr>
              <a:xfrm>
                <a:off x="5741024" y="637940"/>
                <a:ext cx="731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Good</a:t>
                </a:r>
                <a:endParaRPr kumimoji="1" lang="ko-KR" altLang="en-US" dirty="0"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74FF33C-EAFC-F542-9DC2-2382C349171F}"/>
                  </a:ext>
                </a:extLst>
              </p:cNvPr>
              <p:cNvSpPr txBox="1"/>
              <p:nvPr/>
            </p:nvSpPr>
            <p:spPr>
              <a:xfrm>
                <a:off x="5812752" y="5836447"/>
                <a:ext cx="585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Bad</a:t>
                </a:r>
                <a:endParaRPr kumimoji="1" lang="ko-KR" altLang="en-US" dirty="0"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</p:grpSp>
        <p:sp>
          <p:nvSpPr>
            <p:cNvPr id="42" name="TextBox 3">
              <a:extLst>
                <a:ext uri="{FF2B5EF4-FFF2-40B4-BE49-F238E27FC236}">
                  <a16:creationId xmlns:a16="http://schemas.microsoft.com/office/drawing/2014/main" id="{0EFD7021-4A1F-3E42-A31E-72EA98A856C6}"/>
                </a:ext>
              </a:extLst>
            </p:cNvPr>
            <p:cNvSpPr txBox="1"/>
            <p:nvPr/>
          </p:nvSpPr>
          <p:spPr>
            <a:xfrm>
              <a:off x="8697992" y="1599198"/>
              <a:ext cx="2950847" cy="78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Avenir Light"/>
                </a:rPr>
                <a:t>Key dimensions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Avenir Light"/>
                </a:rPr>
                <a:t>for any living organisms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B9B01C-4348-A540-B6E4-5607A9D089F2}"/>
                </a:ext>
              </a:extLst>
            </p:cNvPr>
            <p:cNvSpPr txBox="1"/>
            <p:nvPr/>
          </p:nvSpPr>
          <p:spPr>
            <a:xfrm>
              <a:off x="6810674" y="4375148"/>
              <a:ext cx="58086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7030A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Self</a:t>
              </a:r>
              <a:endParaRPr kumimoji="1" lang="ko-KR" altLang="en-US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AC3040-CD03-0E43-939A-3F842FA07B18}"/>
                </a:ext>
              </a:extLst>
            </p:cNvPr>
            <p:cNvSpPr txBox="1"/>
            <p:nvPr/>
          </p:nvSpPr>
          <p:spPr>
            <a:xfrm rot="16200000">
              <a:off x="7215787" y="3658516"/>
              <a:ext cx="978217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7030A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Valence</a:t>
              </a:r>
              <a:endParaRPr kumimoji="1" lang="ko-KR" altLang="en-US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D6CC51-EF9E-B442-8D4D-7C2E84F7FFDF}"/>
              </a:ext>
            </a:extLst>
          </p:cNvPr>
          <p:cNvGrpSpPr/>
          <p:nvPr/>
        </p:nvGrpSpPr>
        <p:grpSpPr>
          <a:xfrm>
            <a:off x="504922" y="2588385"/>
            <a:ext cx="4258077" cy="2806359"/>
            <a:chOff x="504922" y="2588385"/>
            <a:chExt cx="4258077" cy="28063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F11D0B6-EFCC-9149-9408-C44DF1C3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9282" y="2588385"/>
              <a:ext cx="1929960" cy="207889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C9789E-6032-C548-9EEA-7E1511BB1FF1}"/>
                </a:ext>
              </a:extLst>
            </p:cNvPr>
            <p:cNvSpPr/>
            <p:nvPr/>
          </p:nvSpPr>
          <p:spPr>
            <a:xfrm>
              <a:off x="504922" y="4609914"/>
              <a:ext cx="4258077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kumimoji="1" lang="en-US" altLang="ko-KR" sz="900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The most important “</a:t>
              </a:r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” is the </a:t>
              </a:r>
              <a:r>
                <a:rPr kumimoji="1" lang="en-US" altLang="ko-KR" u="sng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body</a:t>
              </a:r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; esp. the </a:t>
              </a:r>
              <a:r>
                <a:rPr kumimoji="1" lang="en-US" altLang="ko-KR" u="sng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interior</a:t>
              </a:r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 part of the body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A5CF6C-662D-D24C-8FF4-3F6C134B5564}"/>
              </a:ext>
            </a:extLst>
          </p:cNvPr>
          <p:cNvSpPr/>
          <p:nvPr/>
        </p:nvSpPr>
        <p:spPr>
          <a:xfrm>
            <a:off x="504922" y="5570302"/>
            <a:ext cx="6418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u="sng" dirty="0" err="1">
                <a:latin typeface="DXKPMStd Bold" panose="02020600000000000000" pitchFamily="18" charset="-127"/>
                <a:ea typeface="DXKPMStd Bold" panose="02020600000000000000" pitchFamily="18" charset="-127"/>
              </a:rPr>
              <a:t>Interoception</a:t>
            </a:r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 = sensing the interior part of the body</a:t>
            </a:r>
          </a:p>
          <a:p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                  = the key feature of the affect (good vs. bad)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D14189-744E-4E48-8ED0-A74E5B8E229B}"/>
              </a:ext>
            </a:extLst>
          </p:cNvPr>
          <p:cNvGrpSpPr/>
          <p:nvPr/>
        </p:nvGrpSpPr>
        <p:grpSpPr>
          <a:xfrm>
            <a:off x="463712" y="1226776"/>
            <a:ext cx="11406827" cy="1672379"/>
            <a:chOff x="463712" y="1226776"/>
            <a:chExt cx="11406827" cy="16723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02446C-73A5-684B-90A7-9FB8FAF7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712" y="1226776"/>
              <a:ext cx="11406827" cy="1672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BE90BD51-ED48-E548-83AE-624B69AAB67B}"/>
                </a:ext>
              </a:extLst>
            </p:cNvPr>
            <p:cNvCxnSpPr/>
            <p:nvPr/>
          </p:nvCxnSpPr>
          <p:spPr>
            <a:xfrm>
              <a:off x="1116858" y="2615019"/>
              <a:ext cx="15171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461C8062-3F89-FD4F-88CC-D656843E53DF}"/>
                </a:ext>
              </a:extLst>
            </p:cNvPr>
            <p:cNvCxnSpPr>
              <a:cxnSpLocks/>
            </p:cNvCxnSpPr>
            <p:nvPr/>
          </p:nvCxnSpPr>
          <p:spPr>
            <a:xfrm>
              <a:off x="8958067" y="2829563"/>
              <a:ext cx="216901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D5FCF288-98BB-7B4A-9AB9-0AFBFEFBAB52}"/>
                </a:ext>
              </a:extLst>
            </p:cNvPr>
            <p:cNvCxnSpPr>
              <a:cxnSpLocks/>
            </p:cNvCxnSpPr>
            <p:nvPr/>
          </p:nvCxnSpPr>
          <p:spPr>
            <a:xfrm>
              <a:off x="5291091" y="2380319"/>
              <a:ext cx="54237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0D3725-A8ED-1947-961A-53C701EB3491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49F7448-75C0-D540-B10E-A07BF8C7BDB7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716103A-13B8-6D4C-85DB-45C3FEB3F0F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2551C7E1-ACF2-3B48-A703-D38FAE322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82800C47-2056-AD45-9F43-700C10163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E28973F2-82EC-7C43-A074-781857027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68A38D-78C7-BB48-A51A-FB0BE028434B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48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D499C-CBC4-5E42-883E-265EE897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79" y="0"/>
            <a:ext cx="4299510" cy="6579554"/>
          </a:xfrm>
          <a:prstGeom prst="rect">
            <a:avLst/>
          </a:prstGeom>
        </p:spPr>
      </p:pic>
      <p:sp>
        <p:nvSpPr>
          <p:cNvPr id="38" name="TextBox 3">
            <a:extLst>
              <a:ext uri="{FF2B5EF4-FFF2-40B4-BE49-F238E27FC236}">
                <a16:creationId xmlns:a16="http://schemas.microsoft.com/office/drawing/2014/main" id="{CEC71648-B561-9948-ABC5-5EF0E313847B}"/>
              </a:ext>
            </a:extLst>
          </p:cNvPr>
          <p:cNvSpPr txBox="1"/>
          <p:nvPr/>
        </p:nvSpPr>
        <p:spPr>
          <a:xfrm>
            <a:off x="356436" y="278446"/>
            <a:ext cx="312831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Dual system for somatic vs visceral</a:t>
            </a:r>
            <a:endParaRPr lang="en-US" altLang="ko-KR" sz="2400" b="1" dirty="0">
              <a:solidFill>
                <a:srgbClr val="C00000"/>
              </a:solidFill>
              <a:latin typeface="DXPnMStd" panose="02020600000000000000" pitchFamily="18" charset="-127"/>
              <a:ea typeface="DXPnMStd" panose="02020600000000000000" pitchFamily="18" charset="-127"/>
              <a:cs typeface="Avenir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0894AC-79DF-A648-B834-F1713CC07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53" y="1015252"/>
            <a:ext cx="4312493" cy="20614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600011-F688-204A-B831-6D4E2B9D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330" y="3989234"/>
            <a:ext cx="5914196" cy="172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2F6D-7A38-4E49-B30F-B83438D7241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FE3831-7BE0-0C4C-A581-650C1BF988AD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82F05D-D852-7045-9BBA-FF29B11B732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BC55F5A-09ED-DA4C-BF21-086EF4DA0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BCF00C6-019A-344B-B3A7-E58CE9C15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2190C48-F922-7B49-84AD-32AF8D7DC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D7BFDB5-E997-984F-86D7-747B286826D4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1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343974" y="259320"/>
            <a:ext cx="7035234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Neural systems for regulating </a:t>
            </a:r>
            <a:r>
              <a:rPr lang="en-US" altLang="ko-KR" sz="24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internal milieu </a:t>
            </a: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are distinct from systems for external environment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F67940-AAAA-8A49-82BB-5979D3EA3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57"/>
          <a:stretch/>
        </p:blipFill>
        <p:spPr>
          <a:xfrm>
            <a:off x="3619216" y="1979917"/>
            <a:ext cx="3057211" cy="340068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2A026E-CD7B-944C-A810-3D3832B9B862}"/>
              </a:ext>
            </a:extLst>
          </p:cNvPr>
          <p:cNvGrpSpPr>
            <a:grpSpLocks noChangeAspect="1"/>
          </p:cNvGrpSpPr>
          <p:nvPr/>
        </p:nvGrpSpPr>
        <p:grpSpPr>
          <a:xfrm>
            <a:off x="224327" y="1867712"/>
            <a:ext cx="3394889" cy="2042049"/>
            <a:chOff x="108846" y="2760799"/>
            <a:chExt cx="3488805" cy="209854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A80FD91-A36D-D647-8324-7C74E0C00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95" t="6965" r="37911" b="47686"/>
            <a:stretch/>
          </p:blipFill>
          <p:spPr>
            <a:xfrm>
              <a:off x="108846" y="2760799"/>
              <a:ext cx="3488805" cy="20985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4ABC2F0-10FE-F945-8AFD-6CA48DBA6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102" t="95049"/>
            <a:stretch/>
          </p:blipFill>
          <p:spPr>
            <a:xfrm>
              <a:off x="1034035" y="2876108"/>
              <a:ext cx="1638426" cy="324000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0CA1723-91A5-FC4D-8E39-72C59FDB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589" y="2078872"/>
            <a:ext cx="4920866" cy="350009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922013-8595-494E-8803-BD2620959415}"/>
              </a:ext>
            </a:extLst>
          </p:cNvPr>
          <p:cNvGrpSpPr>
            <a:grpSpLocks noChangeAspect="1"/>
          </p:cNvGrpSpPr>
          <p:nvPr/>
        </p:nvGrpSpPr>
        <p:grpSpPr>
          <a:xfrm>
            <a:off x="9267311" y="1189154"/>
            <a:ext cx="2131150" cy="540000"/>
            <a:chOff x="9235440" y="1029620"/>
            <a:chExt cx="2605798" cy="660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D303C3-DE0F-334E-8D0E-6810935A74DD}"/>
                </a:ext>
              </a:extLst>
            </p:cNvPr>
            <p:cNvSpPr txBox="1"/>
            <p:nvPr/>
          </p:nvSpPr>
          <p:spPr>
            <a:xfrm>
              <a:off x="9489440" y="1029620"/>
              <a:ext cx="23517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Taste-illness test (interior)</a:t>
              </a:r>
              <a:endParaRPr kumimoji="1" lang="ko-KR" altLang="en-US" sz="1400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235868-A678-AE48-8D6D-6A41D8F09630}"/>
                </a:ext>
              </a:extLst>
            </p:cNvPr>
            <p:cNvSpPr/>
            <p:nvPr/>
          </p:nvSpPr>
          <p:spPr>
            <a:xfrm>
              <a:off x="9235440" y="1114427"/>
              <a:ext cx="213360" cy="203802"/>
            </a:xfrm>
            <a:custGeom>
              <a:avLst/>
              <a:gdLst>
                <a:gd name="connsiteX0" fmla="*/ 0 w 213360"/>
                <a:gd name="connsiteY0" fmla="*/ 0 h 203802"/>
                <a:gd name="connsiteX1" fmla="*/ 213360 w 213360"/>
                <a:gd name="connsiteY1" fmla="*/ 0 h 203802"/>
                <a:gd name="connsiteX2" fmla="*/ 213360 w 213360"/>
                <a:gd name="connsiteY2" fmla="*/ 203802 h 203802"/>
                <a:gd name="connsiteX3" fmla="*/ 0 w 213360"/>
                <a:gd name="connsiteY3" fmla="*/ 203802 h 203802"/>
                <a:gd name="connsiteX4" fmla="*/ 0 w 213360"/>
                <a:gd name="connsiteY4" fmla="*/ 0 h 20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" h="203802" extrusionOk="0">
                  <a:moveTo>
                    <a:pt x="0" y="0"/>
                  </a:moveTo>
                  <a:cubicBezTo>
                    <a:pt x="88894" y="-2566"/>
                    <a:pt x="144235" y="8181"/>
                    <a:pt x="213360" y="0"/>
                  </a:cubicBezTo>
                  <a:cubicBezTo>
                    <a:pt x="204074" y="94411"/>
                    <a:pt x="206226" y="115157"/>
                    <a:pt x="213360" y="203802"/>
                  </a:cubicBezTo>
                  <a:cubicBezTo>
                    <a:pt x="144204" y="213703"/>
                    <a:pt x="53112" y="206941"/>
                    <a:pt x="0" y="203802"/>
                  </a:cubicBezTo>
                  <a:cubicBezTo>
                    <a:pt x="-1703" y="134519"/>
                    <a:pt x="-8558" y="8105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38B964E-D4BD-4241-9C66-66CEACE4DC53}"/>
                </a:ext>
              </a:extLst>
            </p:cNvPr>
            <p:cNvSpPr/>
            <p:nvPr/>
          </p:nvSpPr>
          <p:spPr>
            <a:xfrm>
              <a:off x="9235440" y="1455262"/>
              <a:ext cx="213360" cy="203802"/>
            </a:xfrm>
            <a:custGeom>
              <a:avLst/>
              <a:gdLst>
                <a:gd name="connsiteX0" fmla="*/ 0 w 213360"/>
                <a:gd name="connsiteY0" fmla="*/ 0 h 203802"/>
                <a:gd name="connsiteX1" fmla="*/ 213360 w 213360"/>
                <a:gd name="connsiteY1" fmla="*/ 0 h 203802"/>
                <a:gd name="connsiteX2" fmla="*/ 213360 w 213360"/>
                <a:gd name="connsiteY2" fmla="*/ 203802 h 203802"/>
                <a:gd name="connsiteX3" fmla="*/ 0 w 213360"/>
                <a:gd name="connsiteY3" fmla="*/ 203802 h 203802"/>
                <a:gd name="connsiteX4" fmla="*/ 0 w 213360"/>
                <a:gd name="connsiteY4" fmla="*/ 0 h 20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" h="203802" fill="none" extrusionOk="0">
                  <a:moveTo>
                    <a:pt x="0" y="0"/>
                  </a:moveTo>
                  <a:cubicBezTo>
                    <a:pt x="69581" y="8823"/>
                    <a:pt x="170045" y="5317"/>
                    <a:pt x="213360" y="0"/>
                  </a:cubicBezTo>
                  <a:cubicBezTo>
                    <a:pt x="219915" y="67908"/>
                    <a:pt x="204630" y="148470"/>
                    <a:pt x="213360" y="203802"/>
                  </a:cubicBezTo>
                  <a:cubicBezTo>
                    <a:pt x="162815" y="203467"/>
                    <a:pt x="100002" y="205257"/>
                    <a:pt x="0" y="203802"/>
                  </a:cubicBezTo>
                  <a:cubicBezTo>
                    <a:pt x="-4808" y="161891"/>
                    <a:pt x="-5562" y="42153"/>
                    <a:pt x="0" y="0"/>
                  </a:cubicBezTo>
                  <a:close/>
                </a:path>
                <a:path w="213360" h="203802" stroke="0" extrusionOk="0">
                  <a:moveTo>
                    <a:pt x="0" y="0"/>
                  </a:moveTo>
                  <a:cubicBezTo>
                    <a:pt x="63880" y="-3649"/>
                    <a:pt x="113145" y="-9145"/>
                    <a:pt x="213360" y="0"/>
                  </a:cubicBezTo>
                  <a:cubicBezTo>
                    <a:pt x="211980" y="80402"/>
                    <a:pt x="203832" y="134741"/>
                    <a:pt x="213360" y="203802"/>
                  </a:cubicBezTo>
                  <a:cubicBezTo>
                    <a:pt x="134839" y="209573"/>
                    <a:pt x="106370" y="214342"/>
                    <a:pt x="0" y="203802"/>
                  </a:cubicBezTo>
                  <a:cubicBezTo>
                    <a:pt x="-7525" y="128701"/>
                    <a:pt x="-9589" y="7945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40F1D7-D351-5241-B702-65EECA5DAA40}"/>
                </a:ext>
              </a:extLst>
            </p:cNvPr>
            <p:cNvSpPr txBox="1"/>
            <p:nvPr/>
          </p:nvSpPr>
          <p:spPr>
            <a:xfrm>
              <a:off x="9489440" y="1382112"/>
              <a:ext cx="2323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Buzz-shock test (exterior)</a:t>
              </a:r>
              <a:endParaRPr kumimoji="1" lang="ko-KR" altLang="en-US" sz="1400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8B608A-9B10-924F-AA04-A440C9C92DBA}"/>
              </a:ext>
            </a:extLst>
          </p:cNvPr>
          <p:cNvSpPr/>
          <p:nvPr/>
        </p:nvSpPr>
        <p:spPr>
          <a:xfrm>
            <a:off x="444558" y="5723084"/>
            <a:ext cx="7274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C</a:t>
            </a:r>
            <a:r>
              <a:rPr kumimoji="1" lang="en-US" altLang="ko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ontrolling internal milieu is well-preserved (it’s more basic)</a:t>
            </a:r>
            <a:endParaRPr kumimoji="1" lang="en-US" altLang="ko-KR" sz="1600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460821-CF13-3346-8992-2961C1CDE48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FFFA71-5298-B84E-9DDC-4EAB2B299E5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F8C1-6949-424F-A94C-8DFCC1E2BE4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AD95150E-C9ED-F347-B605-EEF88E9E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F122A62-10AE-3F46-BFE5-441940972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6997345-E2E1-A54D-9729-2B7D83BFC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82BB61-5D24-0C49-8FCC-4692AF8DE67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5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DB2A1E-8254-FF4A-871A-E0CCC44130DE}"/>
              </a:ext>
            </a:extLst>
          </p:cNvPr>
          <p:cNvGrpSpPr/>
          <p:nvPr/>
        </p:nvGrpSpPr>
        <p:grpSpPr>
          <a:xfrm>
            <a:off x="5870478" y="1320506"/>
            <a:ext cx="5043306" cy="4019768"/>
            <a:chOff x="6537990" y="2207292"/>
            <a:chExt cx="5043306" cy="4019768"/>
          </a:xfrm>
        </p:grpSpPr>
        <p:sp>
          <p:nvSpPr>
            <p:cNvPr id="24" name="TextBox 42">
              <a:extLst>
                <a:ext uri="{FF2B5EF4-FFF2-40B4-BE49-F238E27FC236}">
                  <a16:creationId xmlns:a16="http://schemas.microsoft.com/office/drawing/2014/main" id="{91E99A02-65C3-8948-B6A4-9FBE9069176F}"/>
                </a:ext>
              </a:extLst>
            </p:cNvPr>
            <p:cNvSpPr txBox="1"/>
            <p:nvPr/>
          </p:nvSpPr>
          <p:spPr>
            <a:xfrm>
              <a:off x="6601863" y="5011037"/>
              <a:ext cx="590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Body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FB4FCE1-1F0E-C845-80AB-512F17091A8D}"/>
                </a:ext>
              </a:extLst>
            </p:cNvPr>
            <p:cNvGrpSpPr/>
            <p:nvPr/>
          </p:nvGrpSpPr>
          <p:grpSpPr>
            <a:xfrm>
              <a:off x="6537990" y="2207292"/>
              <a:ext cx="5043306" cy="4019768"/>
              <a:chOff x="6537990" y="2207292"/>
              <a:chExt cx="5043306" cy="4019768"/>
            </a:xfrm>
          </p:grpSpPr>
          <p:pic>
            <p:nvPicPr>
              <p:cNvPr id="28" name="Picture 6" descr="Unknown.jpeg">
                <a:extLst>
                  <a:ext uri="{FF2B5EF4-FFF2-40B4-BE49-F238E27FC236}">
                    <a16:creationId xmlns:a16="http://schemas.microsoft.com/office/drawing/2014/main" id="{A0E7677E-A06D-A04D-BFDF-812A0F9D1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29" name="Picture 4" descr="2014-08-13_22-59-32.png">
                <a:extLst>
                  <a:ext uri="{FF2B5EF4-FFF2-40B4-BE49-F238E27FC236}">
                    <a16:creationId xmlns:a16="http://schemas.microsoft.com/office/drawing/2014/main" id="{F976FFA9-33EC-1946-9441-14BBE2A93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sp>
            <p:nvSpPr>
              <p:cNvPr id="30" name="TextBox 39">
                <a:extLst>
                  <a:ext uri="{FF2B5EF4-FFF2-40B4-BE49-F238E27FC236}">
                    <a16:creationId xmlns:a16="http://schemas.microsoft.com/office/drawing/2014/main" id="{5A0CC57E-1C3D-D64C-8C02-4B50A0FC305F}"/>
                  </a:ext>
                </a:extLst>
              </p:cNvPr>
              <p:cNvSpPr txBox="1"/>
              <p:nvPr/>
            </p:nvSpPr>
            <p:spPr>
              <a:xfrm>
                <a:off x="9713989" y="5703840"/>
                <a:ext cx="18673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DXKPMStd Bold" panose="02020600000000000000" pitchFamily="18" charset="-127"/>
                    <a:ea typeface="DXKPMStd Bold" panose="02020600000000000000" pitchFamily="18" charset="-127"/>
                    <a:cs typeface="Helvetica Neue Light"/>
                  </a:rPr>
                  <a:t>Social environment</a:t>
                </a:r>
              </a:p>
              <a:p>
                <a:pPr algn="ctr"/>
                <a:r>
                  <a:rPr lang="en-US" sz="1400" dirty="0">
                    <a:latin typeface="DXKPMStd Bold" panose="02020600000000000000" pitchFamily="18" charset="-127"/>
                    <a:ea typeface="DXKPMStd Bold" panose="02020600000000000000" pitchFamily="18" charset="-127"/>
                    <a:cs typeface="Helvetica Neue Light"/>
                  </a:rPr>
                  <a:t>Physical environment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03EA071-1FD6-1E42-9329-096753A4BD4E}"/>
                  </a:ext>
                </a:extLst>
              </p:cNvPr>
              <p:cNvGrpSpPr/>
              <p:nvPr/>
            </p:nvGrpSpPr>
            <p:grpSpPr>
              <a:xfrm>
                <a:off x="8342557" y="2207292"/>
                <a:ext cx="1800624" cy="1406760"/>
                <a:chOff x="8395590" y="2139454"/>
                <a:chExt cx="1800624" cy="1406760"/>
              </a:xfrm>
            </p:grpSpPr>
            <p:pic>
              <p:nvPicPr>
                <p:cNvPr id="32" name="Picture 48" descr="brainsurface.png">
                  <a:extLst>
                    <a:ext uri="{FF2B5EF4-FFF2-40B4-BE49-F238E27FC236}">
                      <a16:creationId xmlns:a16="http://schemas.microsoft.com/office/drawing/2014/main" id="{E10BC9D1-9FED-8243-A58B-FC5998B67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73" t="4191" r="14514" b="14170"/>
                <a:stretch/>
              </p:blipFill>
              <p:spPr>
                <a:xfrm>
                  <a:off x="8395590" y="2139454"/>
                  <a:ext cx="1530011" cy="1406760"/>
                </a:xfrm>
                <a:prstGeom prst="rect">
                  <a:avLst/>
                </a:prstGeom>
              </p:spPr>
            </p:pic>
            <p:sp>
              <p:nvSpPr>
                <p:cNvPr id="33" name="TextBox 43">
                  <a:extLst>
                    <a:ext uri="{FF2B5EF4-FFF2-40B4-BE49-F238E27FC236}">
                      <a16:creationId xmlns:a16="http://schemas.microsoft.com/office/drawing/2014/main" id="{7F56725C-91D2-CC4E-BC73-681FD4F82492}"/>
                    </a:ext>
                  </a:extLst>
                </p:cNvPr>
                <p:cNvSpPr txBox="1"/>
                <p:nvPr/>
              </p:nvSpPr>
              <p:spPr>
                <a:xfrm>
                  <a:off x="9592651" y="2218984"/>
                  <a:ext cx="6035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DXKPMStd Bold" panose="02020600000000000000" pitchFamily="18" charset="-127"/>
                      <a:ea typeface="DXKPMStd Bold" panose="02020600000000000000" pitchFamily="18" charset="-127"/>
                      <a:cs typeface="Helvetica Neue Light"/>
                    </a:rPr>
                    <a:t>Brain</a:t>
                  </a:r>
                </a:p>
              </p:txBody>
            </p:sp>
          </p:grp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7336B0-3951-A74D-A0C3-161EA725837B}"/>
              </a:ext>
            </a:extLst>
          </p:cNvPr>
          <p:cNvGrpSpPr/>
          <p:nvPr/>
        </p:nvGrpSpPr>
        <p:grpSpPr>
          <a:xfrm>
            <a:off x="6248042" y="2697292"/>
            <a:ext cx="1477418" cy="670044"/>
            <a:chOff x="6918172" y="3546214"/>
            <a:chExt cx="1477418" cy="670044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A44E8F2-90E3-094B-9117-41FDFB9633D4}"/>
                </a:ext>
              </a:extLst>
            </p:cNvPr>
            <p:cNvCxnSpPr/>
            <p:nvPr/>
          </p:nvCxnSpPr>
          <p:spPr>
            <a:xfrm flipV="1">
              <a:off x="7809653" y="35462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24AB9CCD-25E0-574D-B473-08E0130CE205}"/>
                </a:ext>
              </a:extLst>
            </p:cNvPr>
            <p:cNvSpPr txBox="1"/>
            <p:nvPr/>
          </p:nvSpPr>
          <p:spPr>
            <a:xfrm>
              <a:off x="6918172" y="3572159"/>
              <a:ext cx="1234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Interoception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E7B0B6-7ABA-DD4A-AFFB-96B4A814C513}"/>
              </a:ext>
            </a:extLst>
          </p:cNvPr>
          <p:cNvGrpSpPr/>
          <p:nvPr/>
        </p:nvGrpSpPr>
        <p:grpSpPr>
          <a:xfrm>
            <a:off x="7291923" y="2849692"/>
            <a:ext cx="1199243" cy="941175"/>
            <a:chOff x="7962053" y="3698614"/>
            <a:chExt cx="1199243" cy="941175"/>
          </a:xfrm>
        </p:grpSpPr>
        <p:sp>
          <p:nvSpPr>
            <p:cNvPr id="38" name="TextBox 44">
              <a:extLst>
                <a:ext uri="{FF2B5EF4-FFF2-40B4-BE49-F238E27FC236}">
                  <a16:creationId xmlns:a16="http://schemas.microsoft.com/office/drawing/2014/main" id="{CF8D9EFE-1380-3148-ACB0-3B4172FC95E5}"/>
                </a:ext>
              </a:extLst>
            </p:cNvPr>
            <p:cNvSpPr txBox="1"/>
            <p:nvPr/>
          </p:nvSpPr>
          <p:spPr>
            <a:xfrm>
              <a:off x="8148662" y="4116569"/>
              <a:ext cx="1012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Visceral 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regulation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432F78-9768-0147-AD51-746F653C6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053" y="36986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E4C311-AEA1-6948-AC7A-46B9781AED1F}"/>
              </a:ext>
            </a:extLst>
          </p:cNvPr>
          <p:cNvGrpSpPr/>
          <p:nvPr/>
        </p:nvGrpSpPr>
        <p:grpSpPr>
          <a:xfrm>
            <a:off x="7984849" y="2760588"/>
            <a:ext cx="1697671" cy="670044"/>
            <a:chOff x="8654979" y="3609510"/>
            <a:chExt cx="1697671" cy="670044"/>
          </a:xfrm>
        </p:grpSpPr>
        <p:sp>
          <p:nvSpPr>
            <p:cNvPr id="41" name="TextBox 56">
              <a:extLst>
                <a:ext uri="{FF2B5EF4-FFF2-40B4-BE49-F238E27FC236}">
                  <a16:creationId xmlns:a16="http://schemas.microsoft.com/office/drawing/2014/main" id="{FB6B4EBF-B680-304D-9F6B-DE5687FF09FB}"/>
                </a:ext>
              </a:extLst>
            </p:cNvPr>
            <p:cNvSpPr txBox="1"/>
            <p:nvPr/>
          </p:nvSpPr>
          <p:spPr>
            <a:xfrm>
              <a:off x="8654979" y="394729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Sensation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4CFB0E4-8F9A-8240-9817-0B970A2193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4137" y="360951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EBD1A39-553B-5745-B474-AF0E1CCA1B63}"/>
              </a:ext>
            </a:extLst>
          </p:cNvPr>
          <p:cNvGrpSpPr/>
          <p:nvPr/>
        </p:nvGrpSpPr>
        <p:grpSpPr>
          <a:xfrm>
            <a:off x="8833684" y="2630318"/>
            <a:ext cx="1697671" cy="682765"/>
            <a:chOff x="9503814" y="3479240"/>
            <a:chExt cx="1697671" cy="682765"/>
          </a:xfrm>
        </p:grpSpPr>
        <p:sp>
          <p:nvSpPr>
            <p:cNvPr id="44" name="TextBox 53">
              <a:extLst>
                <a:ext uri="{FF2B5EF4-FFF2-40B4-BE49-F238E27FC236}">
                  <a16:creationId xmlns:a16="http://schemas.microsoft.com/office/drawing/2014/main" id="{E0B901B8-225F-1241-B19A-B44C0D5C2D0A}"/>
                </a:ext>
              </a:extLst>
            </p:cNvPr>
            <p:cNvSpPr txBox="1"/>
            <p:nvPr/>
          </p:nvSpPr>
          <p:spPr>
            <a:xfrm>
              <a:off x="9503814" y="347924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Behavior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05E8088-5DB6-E94F-94F9-8FAF1D14510A}"/>
                </a:ext>
              </a:extLst>
            </p:cNvPr>
            <p:cNvCxnSpPr>
              <a:cxnSpLocks/>
            </p:cNvCxnSpPr>
            <p:nvPr/>
          </p:nvCxnSpPr>
          <p:spPr>
            <a:xfrm>
              <a:off x="9726265" y="3491961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C1235F-C849-5447-8C33-FA9201397984}"/>
              </a:ext>
            </a:extLst>
          </p:cNvPr>
          <p:cNvGrpSpPr/>
          <p:nvPr/>
        </p:nvGrpSpPr>
        <p:grpSpPr>
          <a:xfrm>
            <a:off x="7725460" y="4162115"/>
            <a:ext cx="1573107" cy="626400"/>
            <a:chOff x="8395590" y="5011037"/>
            <a:chExt cx="1573107" cy="626400"/>
          </a:xfrm>
        </p:grpSpPr>
        <p:sp>
          <p:nvSpPr>
            <p:cNvPr id="47" name="TextBox 58">
              <a:extLst>
                <a:ext uri="{FF2B5EF4-FFF2-40B4-BE49-F238E27FC236}">
                  <a16:creationId xmlns:a16="http://schemas.microsoft.com/office/drawing/2014/main" id="{93E93664-3902-524D-B307-6C42D79A42AB}"/>
                </a:ext>
              </a:extLst>
            </p:cNvPr>
            <p:cNvSpPr txBox="1"/>
            <p:nvPr/>
          </p:nvSpPr>
          <p:spPr>
            <a:xfrm>
              <a:off x="8395590" y="5114217"/>
              <a:ext cx="1573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Environmental </a:t>
              </a:r>
            </a:p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exposure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41AA5BE-34F7-644B-A55C-E887776AA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852" y="5011037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3751E63-5FB1-4B43-9F7C-69F3ABA3A9E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8BBF0EB-6FC2-474F-A5C4-BEEC6C52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DF3E7E7-F4BE-9D43-8721-E6690FF5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1A34817-0BD7-C44F-A0FB-2BDBDDCCF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2DFDF3-2F60-9D4D-B66C-55EF030C28D1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1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498AB4-B309-2B4B-B7A4-DE4FD13615D5}"/>
              </a:ext>
            </a:extLst>
          </p:cNvPr>
          <p:cNvGrpSpPr/>
          <p:nvPr/>
        </p:nvGrpSpPr>
        <p:grpSpPr>
          <a:xfrm>
            <a:off x="2274393" y="437502"/>
            <a:ext cx="7295043" cy="5542535"/>
            <a:chOff x="308433" y="258311"/>
            <a:chExt cx="7295043" cy="55425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C178CD-2613-9544-BAA2-C354FE636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325" y="1687465"/>
              <a:ext cx="7039151" cy="41133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FC734D-072F-DF43-9EA5-415A5A02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433" y="258311"/>
              <a:ext cx="3613415" cy="1266799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17B71-D8D6-E149-847C-3E5B61593B76}"/>
              </a:ext>
            </a:extLst>
          </p:cNvPr>
          <p:cNvSpPr/>
          <p:nvPr/>
        </p:nvSpPr>
        <p:spPr>
          <a:xfrm>
            <a:off x="108025" y="6155660"/>
            <a:ext cx="4102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 err="1">
                <a:latin typeface="DXKPMStd Bold" panose="02020600000000000000" pitchFamily="18" charset="-127"/>
                <a:ea typeface="DXKPMStd Bold" panose="02020600000000000000" pitchFamily="18" charset="-127"/>
              </a:rPr>
              <a:t>Mesulam</a:t>
            </a:r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, 1998,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Brain</a:t>
            </a:r>
            <a:endParaRPr lang="ko-Kore-KR" altLang="en-US" sz="12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2F4CFF-2C23-9845-82EB-AAF66CBA6CF2}"/>
              </a:ext>
            </a:extLst>
          </p:cNvPr>
          <p:cNvGrpSpPr/>
          <p:nvPr/>
        </p:nvGrpSpPr>
        <p:grpSpPr>
          <a:xfrm>
            <a:off x="3015398" y="4428461"/>
            <a:ext cx="6090993" cy="369332"/>
            <a:chOff x="1049438" y="4338047"/>
            <a:chExt cx="609099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829716-CB93-D747-8E22-839279539DB6}"/>
                </a:ext>
              </a:extLst>
            </p:cNvPr>
            <p:cNvSpPr txBox="1"/>
            <p:nvPr/>
          </p:nvSpPr>
          <p:spPr>
            <a:xfrm>
              <a:off x="6651195" y="4338047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8A866-8B8E-B94A-B464-A0F16DBAE720}"/>
                </a:ext>
              </a:extLst>
            </p:cNvPr>
            <p:cNvSpPr txBox="1"/>
            <p:nvPr/>
          </p:nvSpPr>
          <p:spPr>
            <a:xfrm>
              <a:off x="1049438" y="4338047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FA840FE8-51A8-9A42-AF5C-D853CA685C60}"/>
                </a:ext>
              </a:extLst>
            </p:cNvPr>
            <p:cNvCxnSpPr/>
            <p:nvPr/>
          </p:nvCxnSpPr>
          <p:spPr>
            <a:xfrm>
              <a:off x="2006353" y="4540469"/>
              <a:ext cx="457200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CF14B-E2F8-FF4F-B624-3558AC3AA6E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49AAC8-0F8F-6047-AFCE-43E19E4CAB2E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7A78519-4427-7045-AD0D-FE9546E94EF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35A16D05-FB61-5343-B1FB-681DDED4C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BC499969-A31E-3D4E-BFA5-2C2B7EE15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236BAE6-6D7F-1045-9151-D3FDB7A59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F860A5-3A64-6D4E-A0A6-9A469713F22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15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444558" y="209350"/>
            <a:ext cx="1133291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But for human, there are </a:t>
            </a:r>
            <a:r>
              <a:rPr lang="en-US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more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 than the body!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92AB4F-C0B9-6945-9D47-F3D636F31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" t="1777" r="2822" b="2641"/>
          <a:stretch/>
        </p:blipFill>
        <p:spPr>
          <a:xfrm>
            <a:off x="5801357" y="1444294"/>
            <a:ext cx="3688080" cy="462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583ED6-2102-2645-AD4C-7C3A83692FD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79F292-F522-F34C-8A32-6739D2B0C17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D5167-C830-3046-88E7-766E2439122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E71C178-74F4-604B-89AE-57F321EB8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4BCD3F2-FDD2-5246-B299-987567E34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A09AD14-969A-564F-A70C-18E6E5C77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D96A40-5980-6C4A-A4D0-854AF910B36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31682B-DA52-5F43-A093-456E6C3DB583}"/>
              </a:ext>
            </a:extLst>
          </p:cNvPr>
          <p:cNvGrpSpPr/>
          <p:nvPr/>
        </p:nvGrpSpPr>
        <p:grpSpPr>
          <a:xfrm>
            <a:off x="2541567" y="924044"/>
            <a:ext cx="2802806" cy="5842516"/>
            <a:chOff x="9244119" y="808195"/>
            <a:chExt cx="2802806" cy="58425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5C55F14-1107-6B41-98DC-95A3588B2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6847" y="808195"/>
              <a:ext cx="2538966" cy="174553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23A158-9CF4-EB44-9071-63FE8677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44119" y="2593611"/>
              <a:ext cx="2802806" cy="405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7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8D5C6AE-35BD-134F-9DF0-79F528DE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235" y="2041538"/>
            <a:ext cx="3005840" cy="30435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17B71-D8D6-E149-847C-3E5B61593B76}"/>
              </a:ext>
            </a:extLst>
          </p:cNvPr>
          <p:cNvSpPr/>
          <p:nvPr/>
        </p:nvSpPr>
        <p:spPr>
          <a:xfrm>
            <a:off x="108025" y="6205108"/>
            <a:ext cx="4102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Margulies et al., 2016,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PNAS</a:t>
            </a:r>
            <a:endParaRPr lang="ko-Kore-KR" altLang="en-US" sz="12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FD291C-405F-664C-B0BC-3BCE2709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81" y="2138597"/>
            <a:ext cx="4416864" cy="2680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6E32D0-1256-794C-84DC-FDEFA32E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46" y="407455"/>
            <a:ext cx="6285269" cy="118458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48CF63-008B-C540-B8D7-626CD27D1ACC}"/>
              </a:ext>
            </a:extLst>
          </p:cNvPr>
          <p:cNvGrpSpPr/>
          <p:nvPr/>
        </p:nvGrpSpPr>
        <p:grpSpPr>
          <a:xfrm>
            <a:off x="2290566" y="4737773"/>
            <a:ext cx="2480066" cy="387401"/>
            <a:chOff x="8463930" y="3178170"/>
            <a:chExt cx="2480066" cy="3874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4EE326-A08E-E24F-884C-538FA94F7E4B}"/>
                </a:ext>
              </a:extLst>
            </p:cNvPr>
            <p:cNvSpPr txBox="1"/>
            <p:nvPr/>
          </p:nvSpPr>
          <p:spPr>
            <a:xfrm>
              <a:off x="10454760" y="3196239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2145A7-0713-9242-8ACC-0EB94C6285BD}"/>
                </a:ext>
              </a:extLst>
            </p:cNvPr>
            <p:cNvSpPr txBox="1"/>
            <p:nvPr/>
          </p:nvSpPr>
          <p:spPr>
            <a:xfrm>
              <a:off x="8463930" y="3178170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1CAB496C-FEFE-C54F-B1A9-A60FF0B772DA}"/>
                </a:ext>
              </a:extLst>
            </p:cNvPr>
            <p:cNvCxnSpPr>
              <a:cxnSpLocks/>
            </p:cNvCxnSpPr>
            <p:nvPr/>
          </p:nvCxnSpPr>
          <p:spPr>
            <a:xfrm>
              <a:off x="9369900" y="3372168"/>
              <a:ext cx="108486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286A18-EC40-2347-8510-16DD6CF44464}"/>
              </a:ext>
            </a:extLst>
          </p:cNvPr>
          <p:cNvGrpSpPr/>
          <p:nvPr/>
        </p:nvGrpSpPr>
        <p:grpSpPr>
          <a:xfrm>
            <a:off x="8259569" y="2493963"/>
            <a:ext cx="858053" cy="2749463"/>
            <a:chOff x="8259569" y="2493963"/>
            <a:chExt cx="858053" cy="27494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2CDEB8-8DE0-5442-94C0-37A64A0481B1}"/>
                </a:ext>
              </a:extLst>
            </p:cNvPr>
            <p:cNvSpPr/>
            <p:nvPr/>
          </p:nvSpPr>
          <p:spPr>
            <a:xfrm rot="19229767">
              <a:off x="8382513" y="2493963"/>
              <a:ext cx="501041" cy="2749463"/>
            </a:xfrm>
            <a:prstGeom prst="rect">
              <a:avLst/>
            </a:prstGeom>
            <a:solidFill>
              <a:srgbClr val="FFFF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725266-18AC-7C49-9A1A-E9B610539328}"/>
                </a:ext>
              </a:extLst>
            </p:cNvPr>
            <p:cNvGrpSpPr/>
            <p:nvPr/>
          </p:nvGrpSpPr>
          <p:grpSpPr>
            <a:xfrm rot="2905531">
              <a:off x="7332724" y="3454023"/>
              <a:ext cx="2711744" cy="858053"/>
              <a:chOff x="8654523" y="2931429"/>
              <a:chExt cx="2711744" cy="8580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4BBA66-9FFC-C649-ABBD-6EA797C90D2B}"/>
                  </a:ext>
                </a:extLst>
              </p:cNvPr>
              <p:cNvSpPr txBox="1"/>
              <p:nvPr/>
            </p:nvSpPr>
            <p:spPr>
              <a:xfrm>
                <a:off x="10432998" y="3206434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C00000"/>
                    </a:solidFill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Not me</a:t>
                </a:r>
                <a:endParaRPr kumimoji="1" lang="ko-KR" altLang="en-US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6501C8-B7DD-134C-A5DA-97128F6B32B0}"/>
                  </a:ext>
                </a:extLst>
              </p:cNvPr>
              <p:cNvSpPr txBox="1"/>
              <p:nvPr/>
            </p:nvSpPr>
            <p:spPr>
              <a:xfrm>
                <a:off x="8654523" y="31380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C00000"/>
                    </a:solidFill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Me</a:t>
                </a:r>
                <a:endParaRPr kumimoji="1" lang="ko-KR" altLang="en-US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  <p:cxnSp>
            <p:nvCxnSpPr>
              <p:cNvPr id="28" name="직선 연결선[R] 27">
                <a:extLst>
                  <a:ext uri="{FF2B5EF4-FFF2-40B4-BE49-F238E27FC236}">
                    <a16:creationId xmlns:a16="http://schemas.microsoft.com/office/drawing/2014/main" id="{6024B095-3333-4447-B497-3455CB6E90C9}"/>
                  </a:ext>
                </a:extLst>
              </p:cNvPr>
              <p:cNvCxnSpPr>
                <a:cxnSpLocks/>
              </p:cNvCxnSpPr>
              <p:nvPr/>
            </p:nvCxnSpPr>
            <p:spPr>
              <a:xfrm rot="18694469">
                <a:off x="9375447" y="2853683"/>
                <a:ext cx="858053" cy="1013545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256B86-CE84-2046-9128-4CF626AD058B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1D32483-1CFE-3F46-BC1A-B0DEF64DA44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D5EE577-2C7E-7449-AC8B-858DA34E40F5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03C2E41-3969-5445-B18F-349A58B08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D9C32FA-A57F-E047-8FC9-12F52B0B1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143EEB48-30D2-CA4E-AE4D-E33A5E158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41A0D5-938D-A247-B685-D92FFFC1994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54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17B71-D8D6-E149-847C-3E5B61593B76}"/>
              </a:ext>
            </a:extLst>
          </p:cNvPr>
          <p:cNvSpPr/>
          <p:nvPr/>
        </p:nvSpPr>
        <p:spPr>
          <a:xfrm>
            <a:off x="69202" y="6047696"/>
            <a:ext cx="441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Margulies et al., 2016,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PNAS; </a:t>
            </a:r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Binder &amp; Desai, 2011,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TICS</a:t>
            </a:r>
            <a:endParaRPr lang="ko-Kore-KR" altLang="en-US" sz="12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3690EE-3E57-D74F-9760-E144BA75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890" y="2124553"/>
            <a:ext cx="5033378" cy="2891832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FEBD1618-75F6-A949-8AC6-88E7495E6322}"/>
              </a:ext>
            </a:extLst>
          </p:cNvPr>
          <p:cNvSpPr txBox="1"/>
          <p:nvPr/>
        </p:nvSpPr>
        <p:spPr>
          <a:xfrm>
            <a:off x="6657146" y="5061511"/>
            <a:ext cx="4465966" cy="36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Meta-analysis of semantic processing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3E14A046-7503-604B-98FA-6AD5689E94C3}"/>
              </a:ext>
            </a:extLst>
          </p:cNvPr>
          <p:cNvSpPr txBox="1"/>
          <p:nvPr/>
        </p:nvSpPr>
        <p:spPr>
          <a:xfrm>
            <a:off x="6448596" y="1133422"/>
            <a:ext cx="4465966" cy="40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  <a:cs typeface="Avenir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416749-8F5B-F349-B85D-24CAA6F9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81" y="2138597"/>
            <a:ext cx="4416864" cy="268017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7F7B10-B003-624B-B053-20F5BBAE4606}"/>
              </a:ext>
            </a:extLst>
          </p:cNvPr>
          <p:cNvGrpSpPr/>
          <p:nvPr/>
        </p:nvGrpSpPr>
        <p:grpSpPr>
          <a:xfrm>
            <a:off x="2290566" y="4737773"/>
            <a:ext cx="2480066" cy="387401"/>
            <a:chOff x="8463930" y="3178170"/>
            <a:chExt cx="2480066" cy="3874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A93F7D-D1DD-C04C-8086-E6EE32A04A7B}"/>
                </a:ext>
              </a:extLst>
            </p:cNvPr>
            <p:cNvSpPr txBox="1"/>
            <p:nvPr/>
          </p:nvSpPr>
          <p:spPr>
            <a:xfrm>
              <a:off x="10454760" y="3196239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6B7D4E-0F3B-9948-9659-2A54FE190E0C}"/>
                </a:ext>
              </a:extLst>
            </p:cNvPr>
            <p:cNvSpPr txBox="1"/>
            <p:nvPr/>
          </p:nvSpPr>
          <p:spPr>
            <a:xfrm>
              <a:off x="8463930" y="3178170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4BC5894F-75D9-1D4E-8ED9-3471F33719B5}"/>
                </a:ext>
              </a:extLst>
            </p:cNvPr>
            <p:cNvCxnSpPr>
              <a:cxnSpLocks/>
            </p:cNvCxnSpPr>
            <p:nvPr/>
          </p:nvCxnSpPr>
          <p:spPr>
            <a:xfrm>
              <a:off x="9369900" y="3372168"/>
              <a:ext cx="108486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DB9FB0-A008-2841-8888-A42A2392CB2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C2F84EE-47D3-A241-828C-9E198D0AB562}"/>
              </a:ext>
            </a:extLst>
          </p:cNvPr>
          <p:cNvSpPr txBox="1"/>
          <p:nvPr/>
        </p:nvSpPr>
        <p:spPr>
          <a:xfrm>
            <a:off x="444558" y="209350"/>
            <a:ext cx="1133291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Overlap between “</a:t>
            </a:r>
            <a:r>
              <a:rPr lang="en-US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me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” system and “</a:t>
            </a:r>
            <a:r>
              <a:rPr lang="en-US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meaning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” system in the brain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045D68-0F9D-614C-B090-F05F6B3AFE65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B4FACA5-8268-094B-8740-DD466A725F8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8963A28-9204-D849-9A2B-BDE2B9CC5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142C017-1BE3-B04E-96F5-B5AE4FAC5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69F39C2-9205-5B45-8F27-F59A9BE3E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3C32D6-E74A-BF4E-AD28-FAE6B18A999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D55E11F2-36BD-2A4D-8631-3939BFF8B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958" y="941225"/>
            <a:ext cx="4407805" cy="17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1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61851" y="236238"/>
            <a:ext cx="45753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Emotion: mere reflexes?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CEE74A6-B2CB-0B47-97AE-CD9B2CA56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90" y="1636629"/>
            <a:ext cx="7150608" cy="343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34F45-F20F-A84F-BB19-8A294FF4F28C}"/>
              </a:ext>
            </a:extLst>
          </p:cNvPr>
          <p:cNvSpPr txBox="1"/>
          <p:nvPr/>
        </p:nvSpPr>
        <p:spPr>
          <a:xfrm>
            <a:off x="4328625" y="1267297"/>
            <a:ext cx="353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Something like knee jerk reflex?</a:t>
            </a:r>
            <a:endParaRPr kumimoji="1" lang="ko-Kore-KR" altLang="en-US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09C98B-D2B9-6F49-8673-1317E7CA61C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156D72-143E-494A-A6DF-0236DF9DF5BA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7671B8C-94CE-DE41-989C-9C83BDC631DC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0E527D3-2623-AF4A-861D-017FB34E7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C556EA1-CF51-3441-ABE9-23435618A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6A49D27-1109-8447-B5E9-A313CC704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6CDA8A-461E-974F-8A45-1A6F8C5A68C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7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61851" y="236238"/>
            <a:ext cx="4355869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Emotion: decoupled reflexes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903E148-5F96-C040-AC7C-F9D09122D830}"/>
              </a:ext>
            </a:extLst>
          </p:cNvPr>
          <p:cNvSpPr/>
          <p:nvPr/>
        </p:nvSpPr>
        <p:spPr>
          <a:xfrm>
            <a:off x="1709935" y="2104066"/>
            <a:ext cx="2438243" cy="248859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kumimoji="1"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Stimulus</a:t>
            </a:r>
            <a:endParaRPr kumimoji="1" lang="ko-KR" altLang="en-US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5DB5E27-7A70-064E-8DF9-DC968AE6FDE3}"/>
              </a:ext>
            </a:extLst>
          </p:cNvPr>
          <p:cNvSpPr/>
          <p:nvPr/>
        </p:nvSpPr>
        <p:spPr>
          <a:xfrm>
            <a:off x="8348754" y="2104067"/>
            <a:ext cx="2438243" cy="24885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kumimoji="1"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Response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9EEFF6-62A7-EF4F-9F47-7F6D765A4919}"/>
              </a:ext>
            </a:extLst>
          </p:cNvPr>
          <p:cNvCxnSpPr/>
          <p:nvPr/>
        </p:nvCxnSpPr>
        <p:spPr>
          <a:xfrm>
            <a:off x="4362425" y="3348366"/>
            <a:ext cx="37058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CD3491C-51A6-0D4A-863D-24E297AE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53" y="1722217"/>
            <a:ext cx="2781206" cy="341356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F78970-47AA-8A4B-ADEA-EA14F8195191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56E1F7-BCC0-CC41-9427-8CC364AD256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F0D4D20-2C19-8044-A1F4-7C8DFC59EC6C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D3E36E1-5FEF-9748-88EE-E2158C9A9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A465FC2-129D-3940-8709-46F22D33F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C6767183-C917-4F46-A230-C0C2D3823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21AD587-7DBB-2B42-A6F1-A33C9EC5A1C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76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FE40D2-B174-254F-AC0C-AC621265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08" y="1216736"/>
            <a:ext cx="7565184" cy="442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1B1819-5B22-9546-9B9C-A14CB4822C7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9565D6-147B-9B4F-9053-39BCA2E214CF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F95EACE-8BD5-F849-932B-AE744E55C7EA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17522D6-E89D-CB48-927C-0D9AAD608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E808627-F5B3-6E4B-8AD7-659087CD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752941C-66FA-C943-9479-DEAB3E5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287248-7488-3646-9D75-1D16F76A87B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0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094B77E2-BB07-3D40-9F21-697955F32AAA}"/>
              </a:ext>
            </a:extLst>
          </p:cNvPr>
          <p:cNvSpPr txBox="1"/>
          <p:nvPr/>
        </p:nvSpPr>
        <p:spPr>
          <a:xfrm>
            <a:off x="645342" y="1124514"/>
            <a:ext cx="326409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Descending projections from multiple systems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Critical areas: Hypothalamus, PAG, amygdala, and medial prefrontal cortex, etc.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Called the “visceromotor” network or “central autonomic network”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9BB60B-328B-CB4E-8470-0E7F5FCB6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459" y="933376"/>
            <a:ext cx="3291319" cy="58093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FFBAD0-5BB3-C14E-B342-333E40126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02" y="949142"/>
            <a:ext cx="3324114" cy="55668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BB73771-2411-094A-AED2-2D2A5D200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7" y="3849059"/>
            <a:ext cx="4164429" cy="252468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CAF4E9-E11E-254C-B735-0B18EE614A4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741AB6-4592-2745-9280-AF525CD40A33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8A4E2AB-6920-924C-9027-B33796C10D97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85D3561-E164-E948-B1CF-42608BDF9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D96306A-E6B8-854E-A56E-D890DF484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3A0FD8E-668D-AB44-8187-B52D614C1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DBD4A9-FA34-5948-ADF8-855F87FF7BA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9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3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16A0A4-9293-6A4E-8286-F794671D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1" y="646109"/>
            <a:ext cx="7847196" cy="5653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0081C3-5640-CA41-96E5-11106D054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466" y="761594"/>
            <a:ext cx="3324114" cy="5566890"/>
          </a:xfrm>
          <a:prstGeom prst="rect">
            <a:avLst/>
          </a:prstGeom>
        </p:spPr>
      </p:pic>
      <p:sp>
        <p:nvSpPr>
          <p:cNvPr id="13" name="TextBox 103">
            <a:extLst>
              <a:ext uri="{FF2B5EF4-FFF2-40B4-BE49-F238E27FC236}">
                <a16:creationId xmlns:a16="http://schemas.microsoft.com/office/drawing/2014/main" id="{0A3C2A7E-CA88-1A46-8717-27B7BECA5EE7}"/>
              </a:ext>
            </a:extLst>
          </p:cNvPr>
          <p:cNvSpPr txBox="1"/>
          <p:nvPr/>
        </p:nvSpPr>
        <p:spPr>
          <a:xfrm>
            <a:off x="216491" y="6132307"/>
            <a:ext cx="1880323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Parasympathetic output</a:t>
            </a:r>
          </a:p>
        </p:txBody>
      </p:sp>
      <p:sp>
        <p:nvSpPr>
          <p:cNvPr id="15" name="TextBox 103">
            <a:extLst>
              <a:ext uri="{FF2B5EF4-FFF2-40B4-BE49-F238E27FC236}">
                <a16:creationId xmlns:a16="http://schemas.microsoft.com/office/drawing/2014/main" id="{FD2536B3-1C15-8E48-999E-EC06C0885B19}"/>
              </a:ext>
            </a:extLst>
          </p:cNvPr>
          <p:cNvSpPr txBox="1"/>
          <p:nvPr/>
        </p:nvSpPr>
        <p:spPr>
          <a:xfrm>
            <a:off x="2244530" y="5314404"/>
            <a:ext cx="1555074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Sympathetic output</a:t>
            </a:r>
          </a:p>
        </p:txBody>
      </p:sp>
      <p:sp>
        <p:nvSpPr>
          <p:cNvPr id="16" name="TextBox 103">
            <a:extLst>
              <a:ext uri="{FF2B5EF4-FFF2-40B4-BE49-F238E27FC236}">
                <a16:creationId xmlns:a16="http://schemas.microsoft.com/office/drawing/2014/main" id="{F7D24A64-E8CD-4C48-BF63-6B6B8BF81C06}"/>
              </a:ext>
            </a:extLst>
          </p:cNvPr>
          <p:cNvSpPr txBox="1"/>
          <p:nvPr/>
        </p:nvSpPr>
        <p:spPr>
          <a:xfrm>
            <a:off x="1277577" y="4150383"/>
            <a:ext cx="2961356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Cranial nerve nuclei and others</a:t>
            </a:r>
          </a:p>
        </p:txBody>
      </p:sp>
      <p:sp>
        <p:nvSpPr>
          <p:cNvPr id="23" name="TextBox 103">
            <a:extLst>
              <a:ext uri="{FF2B5EF4-FFF2-40B4-BE49-F238E27FC236}">
                <a16:creationId xmlns:a16="http://schemas.microsoft.com/office/drawing/2014/main" id="{AEA0AF90-48CA-1642-9279-C1B7FFE85C22}"/>
              </a:ext>
            </a:extLst>
          </p:cNvPr>
          <p:cNvSpPr txBox="1"/>
          <p:nvPr/>
        </p:nvSpPr>
        <p:spPr>
          <a:xfrm>
            <a:off x="3651465" y="3568373"/>
            <a:ext cx="1518175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NE system</a:t>
            </a:r>
          </a:p>
        </p:txBody>
      </p:sp>
      <p:sp>
        <p:nvSpPr>
          <p:cNvPr id="24" name="TextBox 103">
            <a:extLst>
              <a:ext uri="{FF2B5EF4-FFF2-40B4-BE49-F238E27FC236}">
                <a16:creationId xmlns:a16="http://schemas.microsoft.com/office/drawing/2014/main" id="{4FFCDF93-997B-C34E-8AE8-59BBD4970BC8}"/>
              </a:ext>
            </a:extLst>
          </p:cNvPr>
          <p:cNvSpPr txBox="1"/>
          <p:nvPr/>
        </p:nvSpPr>
        <p:spPr>
          <a:xfrm>
            <a:off x="2676270" y="2827603"/>
            <a:ext cx="159220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opioid </a:t>
            </a:r>
            <a:b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and 5HT system</a:t>
            </a:r>
          </a:p>
        </p:txBody>
      </p:sp>
      <p:sp>
        <p:nvSpPr>
          <p:cNvPr id="25" name="TextBox 103">
            <a:extLst>
              <a:ext uri="{FF2B5EF4-FFF2-40B4-BE49-F238E27FC236}">
                <a16:creationId xmlns:a16="http://schemas.microsoft.com/office/drawing/2014/main" id="{CF95A057-7EC6-DF4E-9E1D-760724817523}"/>
              </a:ext>
            </a:extLst>
          </p:cNvPr>
          <p:cNvSpPr txBox="1"/>
          <p:nvPr/>
        </p:nvSpPr>
        <p:spPr>
          <a:xfrm>
            <a:off x="4485289" y="966002"/>
            <a:ext cx="2513245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Medical cortical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visceromotor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system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D0AD43-D28E-B848-888D-837DE203F0EE}"/>
              </a:ext>
            </a:extLst>
          </p:cNvPr>
          <p:cNvSpPr/>
          <p:nvPr/>
        </p:nvSpPr>
        <p:spPr>
          <a:xfrm>
            <a:off x="5510748" y="6515184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Wager (2015), </a:t>
            </a:r>
            <a:r>
              <a:rPr lang="en-US" altLang="ko-KR" sz="1200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(1993)</a:t>
            </a:r>
            <a:endParaRPr lang="ko-KR" altLang="en-US" sz="1200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8EA6D9-8733-2848-9B4B-A114A4E0C7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</p:spTree>
    <p:extLst>
      <p:ext uri="{BB962C8B-B14F-4D97-AF65-F5344CB8AC3E}">
        <p14:creationId xmlns:p14="http://schemas.microsoft.com/office/powerpoint/2010/main" val="4648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DA953AF-CE98-AA4E-BC2E-13EE9761B8E4}"/>
              </a:ext>
            </a:extLst>
          </p:cNvPr>
          <p:cNvSpPr txBox="1">
            <a:spLocks/>
          </p:cNvSpPr>
          <p:nvPr/>
        </p:nvSpPr>
        <p:spPr>
          <a:xfrm>
            <a:off x="4879640" y="2550985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590843BC-41EA-BB47-A1ED-F478856DB945}"/>
              </a:ext>
            </a:extLst>
          </p:cNvPr>
          <p:cNvGrpSpPr/>
          <p:nvPr/>
        </p:nvGrpSpPr>
        <p:grpSpPr>
          <a:xfrm>
            <a:off x="3579579" y="4361161"/>
            <a:ext cx="3768552" cy="2328574"/>
            <a:chOff x="4649291" y="4288290"/>
            <a:chExt cx="3768552" cy="2328574"/>
          </a:xfrm>
        </p:grpSpPr>
        <p:pic>
          <p:nvPicPr>
            <p:cNvPr id="29" name="Picture 47" descr="brainsurface_f2.png">
              <a:extLst>
                <a:ext uri="{FF2B5EF4-FFF2-40B4-BE49-F238E27FC236}">
                  <a16:creationId xmlns:a16="http://schemas.microsoft.com/office/drawing/2014/main" id="{9EC4C00E-2C7A-BE47-B2A6-AC4089960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70" t="34821" r="32537" b="10195"/>
            <a:stretch/>
          </p:blipFill>
          <p:spPr>
            <a:xfrm>
              <a:off x="5753100" y="4288290"/>
              <a:ext cx="1804491" cy="2328574"/>
            </a:xfrm>
            <a:prstGeom prst="rect">
              <a:avLst/>
            </a:prstGeom>
          </p:spPr>
        </p:pic>
        <p:grpSp>
          <p:nvGrpSpPr>
            <p:cNvPr id="32" name="Group 199">
              <a:extLst>
                <a:ext uri="{FF2B5EF4-FFF2-40B4-BE49-F238E27FC236}">
                  <a16:creationId xmlns:a16="http://schemas.microsoft.com/office/drawing/2014/main" id="{A6F7E9E7-8098-864A-AA21-471C82EE26FD}"/>
                </a:ext>
              </a:extLst>
            </p:cNvPr>
            <p:cNvGrpSpPr/>
            <p:nvPr/>
          </p:nvGrpSpPr>
          <p:grpSpPr>
            <a:xfrm>
              <a:off x="6045200" y="5778664"/>
              <a:ext cx="228600" cy="495300"/>
              <a:chOff x="8267700" y="4876800"/>
              <a:chExt cx="457200" cy="990600"/>
            </a:xfrm>
          </p:grpSpPr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0E470116-C286-1F4A-8294-A8317A6F658F}"/>
                  </a:ext>
                </a:extLst>
              </p:cNvPr>
              <p:cNvSpPr/>
              <p:nvPr/>
            </p:nvSpPr>
            <p:spPr>
              <a:xfrm>
                <a:off x="8267700" y="4876800"/>
                <a:ext cx="457200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45" name="Group 201">
                <a:extLst>
                  <a:ext uri="{FF2B5EF4-FFF2-40B4-BE49-F238E27FC236}">
                    <a16:creationId xmlns:a16="http://schemas.microsoft.com/office/drawing/2014/main" id="{FEA2D97F-85C9-4A45-AEBA-8B8313292333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49" name="Picture 72" descr="bluedot.png">
                  <a:extLst>
                    <a:ext uri="{FF2B5EF4-FFF2-40B4-BE49-F238E27FC236}">
                      <a16:creationId xmlns:a16="http://schemas.microsoft.com/office/drawing/2014/main" id="{AE220D14-6373-3546-939A-47D8FC1D3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50" name="Picture 73" descr="reddit.png">
                  <a:extLst>
                    <a:ext uri="{FF2B5EF4-FFF2-40B4-BE49-F238E27FC236}">
                      <a16:creationId xmlns:a16="http://schemas.microsoft.com/office/drawing/2014/main" id="{E983EE4D-8685-754E-A366-4B1BFFA7F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51" name="Picture 74" descr="violetdot.png">
                  <a:extLst>
                    <a:ext uri="{FF2B5EF4-FFF2-40B4-BE49-F238E27FC236}">
                      <a16:creationId xmlns:a16="http://schemas.microsoft.com/office/drawing/2014/main" id="{FC27A5F9-46C3-0149-8B4E-056281265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78">
              <a:extLst>
                <a:ext uri="{FF2B5EF4-FFF2-40B4-BE49-F238E27FC236}">
                  <a16:creationId xmlns:a16="http://schemas.microsoft.com/office/drawing/2014/main" id="{9F33370D-23FB-9D48-83FC-5F7FE785ACDD}"/>
                </a:ext>
              </a:extLst>
            </p:cNvPr>
            <p:cNvSpPr txBox="1"/>
            <p:nvPr/>
          </p:nvSpPr>
          <p:spPr>
            <a:xfrm>
              <a:off x="4649291" y="5791364"/>
              <a:ext cx="13716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Visceral pattern generators</a:t>
              </a:r>
            </a:p>
          </p:txBody>
        </p:sp>
        <p:sp>
          <p:nvSpPr>
            <p:cNvPr id="35" name="TextBox 79">
              <a:extLst>
                <a:ext uri="{FF2B5EF4-FFF2-40B4-BE49-F238E27FC236}">
                  <a16:creationId xmlns:a16="http://schemas.microsoft.com/office/drawing/2014/main" id="{9FC28429-8570-644C-A21E-4E9963BE995C}"/>
                </a:ext>
              </a:extLst>
            </p:cNvPr>
            <p:cNvSpPr txBox="1"/>
            <p:nvPr/>
          </p:nvSpPr>
          <p:spPr>
            <a:xfrm>
              <a:off x="6436643" y="5967379"/>
              <a:ext cx="19812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Thermoregulation, emesis, nociception, etc.</a:t>
              </a:r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A99DBE41-C863-5447-8B05-763D5AAD770B}"/>
              </a:ext>
            </a:extLst>
          </p:cNvPr>
          <p:cNvGrpSpPr/>
          <p:nvPr/>
        </p:nvGrpSpPr>
        <p:grpSpPr>
          <a:xfrm>
            <a:off x="3655779" y="1292235"/>
            <a:ext cx="2793376" cy="3721100"/>
            <a:chOff x="4725491" y="1219364"/>
            <a:chExt cx="2793376" cy="3721100"/>
          </a:xfrm>
        </p:grpSpPr>
        <p:pic>
          <p:nvPicPr>
            <p:cNvPr id="53" name="Picture 7" descr="brainsurface.png">
              <a:extLst>
                <a:ext uri="{FF2B5EF4-FFF2-40B4-BE49-F238E27FC236}">
                  <a16:creationId xmlns:a16="http://schemas.microsoft.com/office/drawing/2014/main" id="{F787C9AA-8D2B-F042-8BA9-EB1D901B2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2" t="7261" r="14514" b="14170"/>
            <a:stretch/>
          </p:blipFill>
          <p:spPr>
            <a:xfrm>
              <a:off x="4954091" y="1447800"/>
              <a:ext cx="2564776" cy="3193162"/>
            </a:xfrm>
            <a:prstGeom prst="rect">
              <a:avLst/>
            </a:prstGeom>
            <a:ln w="38100" cmpd="sng">
              <a:noFill/>
              <a:headEnd type="none"/>
              <a:tailEnd type="triangle"/>
            </a:ln>
          </p:spPr>
        </p:pic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82488F5F-66BB-754A-A2B6-513EC662E8AD}"/>
                </a:ext>
              </a:extLst>
            </p:cNvPr>
            <p:cNvSpPr txBox="1"/>
            <p:nvPr/>
          </p:nvSpPr>
          <p:spPr>
            <a:xfrm>
              <a:off x="4725491" y="1219364"/>
              <a:ext cx="1600200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/>
            <a:p>
              <a:pPr eaLnBrk="0" latinLnBrk="0"/>
              <a:r>
                <a:rPr lang="en-US" sz="1200" b="1" dirty="0">
                  <a:latin typeface="Helvetica Neue Light"/>
                </a:rPr>
                <a:t>Conceptual pattern generators</a:t>
              </a:r>
              <a:r>
                <a:rPr lang="en-US" sz="1200" dirty="0">
                  <a:latin typeface="Helvetica Neue Light"/>
                </a:rPr>
                <a:t>:</a:t>
              </a:r>
            </a:p>
            <a:p>
              <a:pPr eaLnBrk="0" latinLnBrk="0"/>
              <a:r>
                <a:rPr lang="en-US" sz="1200" dirty="0">
                  <a:latin typeface="Helvetica Neue Light"/>
                </a:rPr>
                <a:t>Situational schemas</a:t>
              </a:r>
            </a:p>
          </p:txBody>
        </p:sp>
        <p:grpSp>
          <p:nvGrpSpPr>
            <p:cNvPr id="58" name="Group 113">
              <a:extLst>
                <a:ext uri="{FF2B5EF4-FFF2-40B4-BE49-F238E27FC236}">
                  <a16:creationId xmlns:a16="http://schemas.microsoft.com/office/drawing/2014/main" id="{E7AB3090-DC0A-0D43-8D55-5D8BCB338858}"/>
                </a:ext>
              </a:extLst>
            </p:cNvPr>
            <p:cNvGrpSpPr/>
            <p:nvPr/>
          </p:nvGrpSpPr>
          <p:grpSpPr>
            <a:xfrm>
              <a:off x="6324600" y="3124364"/>
              <a:ext cx="785290" cy="571500"/>
              <a:chOff x="7264400" y="2743200"/>
              <a:chExt cx="785290" cy="571500"/>
            </a:xfrm>
          </p:grpSpPr>
          <p:pic>
            <p:nvPicPr>
              <p:cNvPr id="62" name="Picture 19" descr="orangedot.png">
                <a:extLst>
                  <a:ext uri="{FF2B5EF4-FFF2-40B4-BE49-F238E27FC236}">
                    <a16:creationId xmlns:a16="http://schemas.microsoft.com/office/drawing/2014/main" id="{ABE8B567-687A-C44D-9A6A-C71D174AE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63" name="TextBox 20">
                <a:extLst>
                  <a:ext uri="{FF2B5EF4-FFF2-40B4-BE49-F238E27FC236}">
                    <a16:creationId xmlns:a16="http://schemas.microsoft.com/office/drawing/2014/main" id="{2B42848D-02A0-A14D-9A6E-8B4A634048B1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vmPFC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59" name="Group 194">
              <a:extLst>
                <a:ext uri="{FF2B5EF4-FFF2-40B4-BE49-F238E27FC236}">
                  <a16:creationId xmlns:a16="http://schemas.microsoft.com/office/drawing/2014/main" id="{657852F5-AB38-F542-AE32-A8F3741FCD69}"/>
                </a:ext>
              </a:extLst>
            </p:cNvPr>
            <p:cNvGrpSpPr/>
            <p:nvPr/>
          </p:nvGrpSpPr>
          <p:grpSpPr>
            <a:xfrm rot="16200000">
              <a:off x="6098618" y="4155682"/>
              <a:ext cx="1206500" cy="363064"/>
              <a:chOff x="5626100" y="3581424"/>
              <a:chExt cx="1206500" cy="363064"/>
            </a:xfrm>
          </p:grpSpPr>
          <p:sp>
            <p:nvSpPr>
              <p:cNvPr id="60" name="Freeform 67">
                <a:extLst>
                  <a:ext uri="{FF2B5EF4-FFF2-40B4-BE49-F238E27FC236}">
                    <a16:creationId xmlns:a16="http://schemas.microsoft.com/office/drawing/2014/main" id="{C19ACA4D-7178-EB47-AED4-76AF4D5D41F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61" name="Freeform 68">
                <a:extLst>
                  <a:ext uri="{FF2B5EF4-FFF2-40B4-BE49-F238E27FC236}">
                    <a16:creationId xmlns:a16="http://schemas.microsoft.com/office/drawing/2014/main" id="{7CA45B93-A9A9-7640-AE2F-05FF54B2EB7A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</p:grpSp>
      <p:grpSp>
        <p:nvGrpSpPr>
          <p:cNvPr id="64" name="Group 226">
            <a:extLst>
              <a:ext uri="{FF2B5EF4-FFF2-40B4-BE49-F238E27FC236}">
                <a16:creationId xmlns:a16="http://schemas.microsoft.com/office/drawing/2014/main" id="{527845AC-7630-3640-A9B8-6477974662A6}"/>
              </a:ext>
            </a:extLst>
          </p:cNvPr>
          <p:cNvGrpSpPr/>
          <p:nvPr/>
        </p:nvGrpSpPr>
        <p:grpSpPr>
          <a:xfrm rot="5400000">
            <a:off x="6821201" y="6076191"/>
            <a:ext cx="188219" cy="605235"/>
            <a:chOff x="4328784" y="5959547"/>
            <a:chExt cx="226532" cy="728434"/>
          </a:xfrm>
        </p:grpSpPr>
        <p:pic>
          <p:nvPicPr>
            <p:cNvPr id="65" name="Picture 83" descr="bluedot.png">
              <a:extLst>
                <a:ext uri="{FF2B5EF4-FFF2-40B4-BE49-F238E27FC236}">
                  <a16:creationId xmlns:a16="http://schemas.microsoft.com/office/drawing/2014/main" id="{49394506-BA3A-8E46-B90A-49117E916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26" t="16880" r="16037" b="13517"/>
            <a:stretch/>
          </p:blipFill>
          <p:spPr>
            <a:xfrm rot="5400000">
              <a:off x="4342344" y="5960603"/>
              <a:ext cx="214028" cy="211916"/>
            </a:xfrm>
            <a:prstGeom prst="rect">
              <a:avLst/>
            </a:prstGeom>
          </p:spPr>
        </p:pic>
        <p:pic>
          <p:nvPicPr>
            <p:cNvPr id="66" name="Picture 84" descr="reddit.png">
              <a:extLst>
                <a:ext uri="{FF2B5EF4-FFF2-40B4-BE49-F238E27FC236}">
                  <a16:creationId xmlns:a16="http://schemas.microsoft.com/office/drawing/2014/main" id="{AC8E239E-3665-2246-9506-40C2476FC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3" t="18268" r="16383" b="13978"/>
            <a:stretch/>
          </p:blipFill>
          <p:spPr>
            <a:xfrm rot="5400000">
              <a:off x="4337279" y="6469944"/>
              <a:ext cx="220610" cy="215463"/>
            </a:xfrm>
            <a:prstGeom prst="rect">
              <a:avLst/>
            </a:prstGeom>
          </p:spPr>
        </p:pic>
        <p:pic>
          <p:nvPicPr>
            <p:cNvPr id="67" name="Picture 85" descr="violetdot.png">
              <a:extLst>
                <a:ext uri="{FF2B5EF4-FFF2-40B4-BE49-F238E27FC236}">
                  <a16:creationId xmlns:a16="http://schemas.microsoft.com/office/drawing/2014/main" id="{423157C0-A331-B64A-AC8E-CAFECB3F4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8" t="17805" r="16345" b="13054"/>
            <a:stretch/>
          </p:blipFill>
          <p:spPr>
            <a:xfrm rot="5400000">
              <a:off x="4328030" y="6205174"/>
              <a:ext cx="227070" cy="225562"/>
            </a:xfrm>
            <a:prstGeom prst="rect">
              <a:avLst/>
            </a:prstGeom>
          </p:spPr>
        </p:pic>
      </p:grpSp>
      <p:grpSp>
        <p:nvGrpSpPr>
          <p:cNvPr id="68" name="Group 3">
            <a:extLst>
              <a:ext uri="{FF2B5EF4-FFF2-40B4-BE49-F238E27FC236}">
                <a16:creationId xmlns:a16="http://schemas.microsoft.com/office/drawing/2014/main" id="{8325B5D2-9749-124F-BA41-3B5F2C5B6E37}"/>
              </a:ext>
            </a:extLst>
          </p:cNvPr>
          <p:cNvGrpSpPr/>
          <p:nvPr/>
        </p:nvGrpSpPr>
        <p:grpSpPr>
          <a:xfrm>
            <a:off x="3909099" y="4721235"/>
            <a:ext cx="3836081" cy="1240126"/>
            <a:chOff x="4978810" y="4648364"/>
            <a:chExt cx="3836081" cy="1240126"/>
          </a:xfrm>
        </p:grpSpPr>
        <p:grpSp>
          <p:nvGrpSpPr>
            <p:cNvPr id="69" name="Group 157">
              <a:extLst>
                <a:ext uri="{FF2B5EF4-FFF2-40B4-BE49-F238E27FC236}">
                  <a16:creationId xmlns:a16="http://schemas.microsoft.com/office/drawing/2014/main" id="{714CF2FF-2F88-F343-9873-7F989B3FE054}"/>
                </a:ext>
              </a:extLst>
            </p:cNvPr>
            <p:cNvGrpSpPr/>
            <p:nvPr/>
          </p:nvGrpSpPr>
          <p:grpSpPr>
            <a:xfrm>
              <a:off x="6067773" y="5126490"/>
              <a:ext cx="523527" cy="381000"/>
              <a:chOff x="7264400" y="2743200"/>
              <a:chExt cx="785290" cy="571500"/>
            </a:xfrm>
          </p:grpSpPr>
          <p:pic>
            <p:nvPicPr>
              <p:cNvPr id="94" name="Picture 49" descr="orangedot.png">
                <a:extLst>
                  <a:ext uri="{FF2B5EF4-FFF2-40B4-BE49-F238E27FC236}">
                    <a16:creationId xmlns:a16="http://schemas.microsoft.com/office/drawing/2014/main" id="{966CD614-AFC6-0F44-A63B-D9671736E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5" name="TextBox 50">
                <a:extLst>
                  <a:ext uri="{FF2B5EF4-FFF2-40B4-BE49-F238E27FC236}">
                    <a16:creationId xmlns:a16="http://schemas.microsoft.com/office/drawing/2014/main" id="{7AEE34B3-6EF2-5B41-BAA3-62379920ACA2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PAG</a:t>
                </a:r>
              </a:p>
            </p:txBody>
          </p:sp>
        </p:grpSp>
        <p:grpSp>
          <p:nvGrpSpPr>
            <p:cNvPr id="70" name="Group 160">
              <a:extLst>
                <a:ext uri="{FF2B5EF4-FFF2-40B4-BE49-F238E27FC236}">
                  <a16:creationId xmlns:a16="http://schemas.microsoft.com/office/drawing/2014/main" id="{2EC7E3ED-5DAC-8445-A063-1177532A3CB2}"/>
                </a:ext>
              </a:extLst>
            </p:cNvPr>
            <p:cNvGrpSpPr/>
            <p:nvPr/>
          </p:nvGrpSpPr>
          <p:grpSpPr>
            <a:xfrm>
              <a:off x="6743700" y="4974090"/>
              <a:ext cx="523527" cy="381000"/>
              <a:chOff x="7264400" y="2743200"/>
              <a:chExt cx="785290" cy="571500"/>
            </a:xfrm>
          </p:grpSpPr>
          <p:pic>
            <p:nvPicPr>
              <p:cNvPr id="92" name="Picture 52" descr="orangedot.png">
                <a:extLst>
                  <a:ext uri="{FF2B5EF4-FFF2-40B4-BE49-F238E27FC236}">
                    <a16:creationId xmlns:a16="http://schemas.microsoft.com/office/drawing/2014/main" id="{92274933-65C9-2B48-85A3-408766CFB6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3" name="TextBox 53">
                <a:extLst>
                  <a:ext uri="{FF2B5EF4-FFF2-40B4-BE49-F238E27FC236}">
                    <a16:creationId xmlns:a16="http://schemas.microsoft.com/office/drawing/2014/main" id="{3A94C032-5FCB-B143-BDAE-018D136291B4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Hy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71" name="Group 163">
              <a:extLst>
                <a:ext uri="{FF2B5EF4-FFF2-40B4-BE49-F238E27FC236}">
                  <a16:creationId xmlns:a16="http://schemas.microsoft.com/office/drawing/2014/main" id="{E32420BD-CC2A-3346-9C7A-AB70DBF2B1BF}"/>
                </a:ext>
              </a:extLst>
            </p:cNvPr>
            <p:cNvGrpSpPr/>
            <p:nvPr/>
          </p:nvGrpSpPr>
          <p:grpSpPr>
            <a:xfrm>
              <a:off x="6743700" y="5507490"/>
              <a:ext cx="523527" cy="381000"/>
              <a:chOff x="7264400" y="2743200"/>
              <a:chExt cx="785290" cy="571500"/>
            </a:xfrm>
          </p:grpSpPr>
          <p:pic>
            <p:nvPicPr>
              <p:cNvPr id="90" name="Picture 55" descr="orangedot.png">
                <a:extLst>
                  <a:ext uri="{FF2B5EF4-FFF2-40B4-BE49-F238E27FC236}">
                    <a16:creationId xmlns:a16="http://schemas.microsoft.com/office/drawing/2014/main" id="{C4583337-6A81-2441-AFFA-2239BE74F4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1" name="TextBox 56">
                <a:extLst>
                  <a:ext uri="{FF2B5EF4-FFF2-40B4-BE49-F238E27FC236}">
                    <a16:creationId xmlns:a16="http://schemas.microsoft.com/office/drawing/2014/main" id="{2B57DDE0-55EC-D249-A603-B3A99EDE699C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Amy</a:t>
                </a:r>
              </a:p>
            </p:txBody>
          </p:sp>
        </p:grpSp>
        <p:grpSp>
          <p:nvGrpSpPr>
            <p:cNvPr id="72" name="Group 166">
              <a:extLst>
                <a:ext uri="{FF2B5EF4-FFF2-40B4-BE49-F238E27FC236}">
                  <a16:creationId xmlns:a16="http://schemas.microsoft.com/office/drawing/2014/main" id="{8DB96FBE-529D-C84B-9F12-E38D53B1B6FE}"/>
                </a:ext>
              </a:extLst>
            </p:cNvPr>
            <p:cNvGrpSpPr/>
            <p:nvPr/>
          </p:nvGrpSpPr>
          <p:grpSpPr>
            <a:xfrm>
              <a:off x="7112000" y="5202690"/>
              <a:ext cx="523527" cy="381000"/>
              <a:chOff x="7264400" y="2743200"/>
              <a:chExt cx="785290" cy="571500"/>
            </a:xfrm>
          </p:grpSpPr>
          <p:pic>
            <p:nvPicPr>
              <p:cNvPr id="88" name="Picture 58" descr="orangedot.png">
                <a:extLst>
                  <a:ext uri="{FF2B5EF4-FFF2-40B4-BE49-F238E27FC236}">
                    <a16:creationId xmlns:a16="http://schemas.microsoft.com/office/drawing/2014/main" id="{7F900045-3344-1349-8740-AF0ECADB6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89" name="TextBox 59">
                <a:extLst>
                  <a:ext uri="{FF2B5EF4-FFF2-40B4-BE49-F238E27FC236}">
                    <a16:creationId xmlns:a16="http://schemas.microsoft.com/office/drawing/2014/main" id="{F10F2F6C-BBF1-954D-AE2C-7AD8BC1DF660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NAC</a:t>
                </a:r>
              </a:p>
            </p:txBody>
          </p:sp>
        </p:grpSp>
        <p:grpSp>
          <p:nvGrpSpPr>
            <p:cNvPr id="73" name="Group 198">
              <a:extLst>
                <a:ext uri="{FF2B5EF4-FFF2-40B4-BE49-F238E27FC236}">
                  <a16:creationId xmlns:a16="http://schemas.microsoft.com/office/drawing/2014/main" id="{AF26F53B-1A83-974A-BE36-CC7CA45D47EF}"/>
                </a:ext>
              </a:extLst>
            </p:cNvPr>
            <p:cNvGrpSpPr/>
            <p:nvPr/>
          </p:nvGrpSpPr>
          <p:grpSpPr>
            <a:xfrm>
              <a:off x="6570134" y="4940464"/>
              <a:ext cx="272562" cy="755650"/>
              <a:chOff x="8317645" y="4876800"/>
              <a:chExt cx="357308" cy="990600"/>
            </a:xfrm>
          </p:grpSpPr>
          <p:sp>
            <p:nvSpPr>
              <p:cNvPr id="83" name="Oval 61">
                <a:extLst>
                  <a:ext uri="{FF2B5EF4-FFF2-40B4-BE49-F238E27FC236}">
                    <a16:creationId xmlns:a16="http://schemas.microsoft.com/office/drawing/2014/main" id="{9219D6AC-DA36-6747-B3E9-BD1B383F7351}"/>
                  </a:ext>
                </a:extLst>
              </p:cNvPr>
              <p:cNvSpPr/>
              <p:nvPr/>
            </p:nvSpPr>
            <p:spPr>
              <a:xfrm>
                <a:off x="8317645" y="4876800"/>
                <a:ext cx="357308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84" name="Group 179">
                <a:extLst>
                  <a:ext uri="{FF2B5EF4-FFF2-40B4-BE49-F238E27FC236}">
                    <a16:creationId xmlns:a16="http://schemas.microsoft.com/office/drawing/2014/main" id="{6F3E33A3-8823-164B-8A81-6A9C6D00865A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85" name="Picture 63" descr="bluedot.png">
                  <a:extLst>
                    <a:ext uri="{FF2B5EF4-FFF2-40B4-BE49-F238E27FC236}">
                      <a16:creationId xmlns:a16="http://schemas.microsoft.com/office/drawing/2014/main" id="{8CCDEC77-754D-6C47-A6F9-5D2B28502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86" name="Picture 64" descr="reddit.png">
                  <a:extLst>
                    <a:ext uri="{FF2B5EF4-FFF2-40B4-BE49-F238E27FC236}">
                      <a16:creationId xmlns:a16="http://schemas.microsoft.com/office/drawing/2014/main" id="{7541937A-2C31-6F4F-9928-9E9CC0D8E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87" name="Picture 65" descr="violetdot.png">
                  <a:extLst>
                    <a:ext uri="{FF2B5EF4-FFF2-40B4-BE49-F238E27FC236}">
                      <a16:creationId xmlns:a16="http://schemas.microsoft.com/office/drawing/2014/main" id="{6D2E2208-CCED-3841-9CEF-A9B84E7F5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4" name="Group 205">
              <a:extLst>
                <a:ext uri="{FF2B5EF4-FFF2-40B4-BE49-F238E27FC236}">
                  <a16:creationId xmlns:a16="http://schemas.microsoft.com/office/drawing/2014/main" id="{789572B4-8436-B043-83BB-44A9EC641D3C}"/>
                </a:ext>
              </a:extLst>
            </p:cNvPr>
            <p:cNvGrpSpPr/>
            <p:nvPr/>
          </p:nvGrpSpPr>
          <p:grpSpPr>
            <a:xfrm rot="8100000">
              <a:off x="6179181" y="5616185"/>
              <a:ext cx="459865" cy="138384"/>
              <a:chOff x="5626100" y="3581424"/>
              <a:chExt cx="1206500" cy="363064"/>
            </a:xfrm>
          </p:grpSpPr>
          <p:sp>
            <p:nvSpPr>
              <p:cNvPr id="81" name="Freeform 76">
                <a:extLst>
                  <a:ext uri="{FF2B5EF4-FFF2-40B4-BE49-F238E27FC236}">
                    <a16:creationId xmlns:a16="http://schemas.microsoft.com/office/drawing/2014/main" id="{FD421535-38AD-8042-88C6-8430B1ACAD6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2" name="Freeform 77">
                <a:extLst>
                  <a:ext uri="{FF2B5EF4-FFF2-40B4-BE49-F238E27FC236}">
                    <a16:creationId xmlns:a16="http://schemas.microsoft.com/office/drawing/2014/main" id="{D0E878E1-CC18-7743-BA30-ECC03F72DB31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75" name="TextBox 80">
              <a:extLst>
                <a:ext uri="{FF2B5EF4-FFF2-40B4-BE49-F238E27FC236}">
                  <a16:creationId xmlns:a16="http://schemas.microsoft.com/office/drawing/2014/main" id="{8ED15A91-93A3-BA46-9DBC-0EC50DE3BE04}"/>
                </a:ext>
              </a:extLst>
            </p:cNvPr>
            <p:cNvSpPr txBox="1"/>
            <p:nvPr/>
          </p:nvSpPr>
          <p:spPr>
            <a:xfrm>
              <a:off x="7595010" y="5029364"/>
              <a:ext cx="1219881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Fight, escape, submit, pursue, recover, etc.</a:t>
              </a:r>
            </a:p>
          </p:txBody>
        </p:sp>
        <p:sp>
          <p:nvSpPr>
            <p:cNvPr id="76" name="TextBox 81">
              <a:extLst>
                <a:ext uri="{FF2B5EF4-FFF2-40B4-BE49-F238E27FC236}">
                  <a16:creationId xmlns:a16="http://schemas.microsoft.com/office/drawing/2014/main" id="{0F545C61-709E-124E-8D60-63C3F98A73BA}"/>
                </a:ext>
              </a:extLst>
            </p:cNvPr>
            <p:cNvSpPr txBox="1"/>
            <p:nvPr/>
          </p:nvSpPr>
          <p:spPr>
            <a:xfrm>
              <a:off x="4978810" y="4648364"/>
              <a:ext cx="1423081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Affective pattern generators</a:t>
              </a:r>
            </a:p>
          </p:txBody>
        </p:sp>
        <p:grpSp>
          <p:nvGrpSpPr>
            <p:cNvPr id="77" name="Group 230">
              <a:extLst>
                <a:ext uri="{FF2B5EF4-FFF2-40B4-BE49-F238E27FC236}">
                  <a16:creationId xmlns:a16="http://schemas.microsoft.com/office/drawing/2014/main" id="{2C0FD4EF-A42F-9142-8186-D4498F574440}"/>
                </a:ext>
              </a:extLst>
            </p:cNvPr>
            <p:cNvGrpSpPr/>
            <p:nvPr/>
          </p:nvGrpSpPr>
          <p:grpSpPr>
            <a:xfrm rot="5400000">
              <a:off x="8084699" y="4664938"/>
              <a:ext cx="171362" cy="539778"/>
              <a:chOff x="8150188" y="8756100"/>
              <a:chExt cx="315225" cy="992934"/>
            </a:xfrm>
          </p:grpSpPr>
          <p:pic>
            <p:nvPicPr>
              <p:cNvPr id="78" name="Picture 87" descr="bluedot.png">
                <a:extLst>
                  <a:ext uri="{FF2B5EF4-FFF2-40B4-BE49-F238E27FC236}">
                    <a16:creationId xmlns:a16="http://schemas.microsoft.com/office/drawing/2014/main" id="{CD15881F-70E7-714B-955F-905B2147C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6" t="16880" r="16037" b="13517"/>
              <a:stretch/>
            </p:blipFill>
            <p:spPr>
              <a:xfrm rot="5400000">
                <a:off x="8168911" y="8757570"/>
                <a:ext cx="297972" cy="295031"/>
              </a:xfrm>
              <a:prstGeom prst="rect">
                <a:avLst/>
              </a:prstGeom>
            </p:spPr>
          </p:pic>
          <p:pic>
            <p:nvPicPr>
              <p:cNvPr id="79" name="Picture 88" descr="reddit.png">
                <a:extLst>
                  <a:ext uri="{FF2B5EF4-FFF2-40B4-BE49-F238E27FC236}">
                    <a16:creationId xmlns:a16="http://schemas.microsoft.com/office/drawing/2014/main" id="{04450324-94A2-0D41-B43F-84D39A05B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3" t="18268" r="16383" b="13978"/>
              <a:stretch/>
            </p:blipFill>
            <p:spPr>
              <a:xfrm rot="5400000">
                <a:off x="8161861" y="9445482"/>
                <a:ext cx="307136" cy="299968"/>
              </a:xfrm>
              <a:prstGeom prst="rect">
                <a:avLst/>
              </a:prstGeom>
            </p:spPr>
          </p:pic>
          <p:pic>
            <p:nvPicPr>
              <p:cNvPr id="80" name="Picture 89" descr="violetdot.png">
                <a:extLst>
                  <a:ext uri="{FF2B5EF4-FFF2-40B4-BE49-F238E27FC236}">
                    <a16:creationId xmlns:a16="http://schemas.microsoft.com/office/drawing/2014/main" id="{B0A2A32A-6ED1-E440-8E31-0E4B1B5E6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38" t="17805" r="16345" b="13054"/>
              <a:stretch/>
            </p:blipFill>
            <p:spPr>
              <a:xfrm rot="5400000">
                <a:off x="8149136" y="9087350"/>
                <a:ext cx="316131" cy="314028"/>
              </a:xfrm>
              <a:prstGeom prst="rect">
                <a:avLst/>
              </a:prstGeom>
            </p:spPr>
          </p:pic>
        </p:grpSp>
      </p:grpSp>
      <p:grpSp>
        <p:nvGrpSpPr>
          <p:cNvPr id="96" name="Group 5">
            <a:extLst>
              <a:ext uri="{FF2B5EF4-FFF2-40B4-BE49-F238E27FC236}">
                <a16:creationId xmlns:a16="http://schemas.microsoft.com/office/drawing/2014/main" id="{25B2C51A-250D-FF4E-993E-E0AFF9FCE548}"/>
              </a:ext>
            </a:extLst>
          </p:cNvPr>
          <p:cNvGrpSpPr/>
          <p:nvPr/>
        </p:nvGrpSpPr>
        <p:grpSpPr>
          <a:xfrm>
            <a:off x="3527688" y="1279536"/>
            <a:ext cx="4290490" cy="3106581"/>
            <a:chOff x="4597400" y="1206664"/>
            <a:chExt cx="4290490" cy="3106581"/>
          </a:xfrm>
        </p:grpSpPr>
        <p:pic>
          <p:nvPicPr>
            <p:cNvPr id="97" name="Picture 6" descr="2013-10-07_11-36-31.png">
              <a:extLst>
                <a:ext uri="{FF2B5EF4-FFF2-40B4-BE49-F238E27FC236}">
                  <a16:creationId xmlns:a16="http://schemas.microsoft.com/office/drawing/2014/main" id="{C99EE789-3D83-E241-BBFD-644A79C2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800" y="2022820"/>
              <a:ext cx="591497" cy="731623"/>
            </a:xfrm>
            <a:prstGeom prst="rect">
              <a:avLst/>
            </a:prstGeom>
          </p:spPr>
        </p:pic>
        <p:pic>
          <p:nvPicPr>
            <p:cNvPr id="98" name="Picture 9" descr="Unknown.jpeg">
              <a:extLst>
                <a:ext uri="{FF2B5EF4-FFF2-40B4-BE49-F238E27FC236}">
                  <a16:creationId xmlns:a16="http://schemas.microsoft.com/office/drawing/2014/main" id="{0B57A33C-B76E-F84E-BFD9-48D781B00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0" y="1663864"/>
              <a:ext cx="1143000" cy="1143000"/>
            </a:xfrm>
            <a:prstGeom prst="rect">
              <a:avLst/>
            </a:prstGeom>
            <a:noFill/>
          </p:spPr>
        </p:pic>
        <p:grpSp>
          <p:nvGrpSpPr>
            <p:cNvPr id="99" name="Group 17">
              <a:extLst>
                <a:ext uri="{FF2B5EF4-FFF2-40B4-BE49-F238E27FC236}">
                  <a16:creationId xmlns:a16="http://schemas.microsoft.com/office/drawing/2014/main" id="{1F6BC4E1-F22A-A747-B701-354AEFE5FAD8}"/>
                </a:ext>
              </a:extLst>
            </p:cNvPr>
            <p:cNvGrpSpPr/>
            <p:nvPr/>
          </p:nvGrpSpPr>
          <p:grpSpPr>
            <a:xfrm>
              <a:off x="6459758" y="1206664"/>
              <a:ext cx="1313733" cy="848499"/>
              <a:chOff x="6739158" y="2476500"/>
              <a:chExt cx="1313733" cy="848499"/>
            </a:xfrm>
          </p:grpSpPr>
          <p:pic>
            <p:nvPicPr>
              <p:cNvPr id="127" name="Picture 11" descr="IMG_1106.JPG">
                <a:extLst>
                  <a:ext uri="{FF2B5EF4-FFF2-40B4-BE49-F238E27FC236}">
                    <a16:creationId xmlns:a16="http://schemas.microsoft.com/office/drawing/2014/main" id="{5D758B40-5208-D244-A8E9-7E1EEDD73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36" t="36075" r="28572" b="25541"/>
              <a:stretch/>
            </p:blipFill>
            <p:spPr>
              <a:xfrm>
                <a:off x="6909891" y="2476500"/>
                <a:ext cx="1143000" cy="808612"/>
              </a:xfrm>
              <a:prstGeom prst="rect">
                <a:avLst/>
              </a:prstGeom>
            </p:spPr>
          </p:pic>
          <p:sp>
            <p:nvSpPr>
              <p:cNvPr id="128" name="TextBox 12">
                <a:extLst>
                  <a:ext uri="{FF2B5EF4-FFF2-40B4-BE49-F238E27FC236}">
                    <a16:creationId xmlns:a16="http://schemas.microsoft.com/office/drawing/2014/main" id="{A4B49E9B-9346-9F4F-90D3-5E8642B2C048}"/>
                  </a:ext>
                </a:extLst>
              </p:cNvPr>
              <p:cNvSpPr txBox="1"/>
              <p:nvPr/>
            </p:nvSpPr>
            <p:spPr>
              <a:xfrm>
                <a:off x="6739158" y="3048000"/>
                <a:ext cx="122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Social context</a:t>
                </a:r>
              </a:p>
            </p:txBody>
          </p:sp>
        </p:grp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FD0EE141-60B4-1445-9D74-3740BFDDA2C4}"/>
                </a:ext>
              </a:extLst>
            </p:cNvPr>
            <p:cNvSpPr txBox="1"/>
            <p:nvPr/>
          </p:nvSpPr>
          <p:spPr>
            <a:xfrm>
              <a:off x="7518400" y="3289464"/>
              <a:ext cx="12192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Expected future events</a:t>
              </a:r>
            </a:p>
          </p:txBody>
        </p:sp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5B5A3C1D-AB4D-C34C-8492-C1A445FAFB72}"/>
                </a:ext>
              </a:extLst>
            </p:cNvPr>
            <p:cNvGrpSpPr/>
            <p:nvPr/>
          </p:nvGrpSpPr>
          <p:grpSpPr>
            <a:xfrm>
              <a:off x="4826000" y="3378364"/>
              <a:ext cx="785290" cy="571500"/>
              <a:chOff x="7264400" y="2743200"/>
              <a:chExt cx="785290" cy="571500"/>
            </a:xfrm>
          </p:grpSpPr>
          <p:pic>
            <p:nvPicPr>
              <p:cNvPr id="125" name="Picture 16" descr="orangedot.png">
                <a:extLst>
                  <a:ext uri="{FF2B5EF4-FFF2-40B4-BE49-F238E27FC236}">
                    <a16:creationId xmlns:a16="http://schemas.microsoft.com/office/drawing/2014/main" id="{58527499-A65D-4B4C-B617-7D8C8B164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6" name="TextBox 17">
                <a:extLst>
                  <a:ext uri="{FF2B5EF4-FFF2-40B4-BE49-F238E27FC236}">
                    <a16:creationId xmlns:a16="http://schemas.microsoft.com/office/drawing/2014/main" id="{F233E0DA-F673-014D-860E-190D0A2DCE5E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Hipp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102" name="Group 23">
              <a:extLst>
                <a:ext uri="{FF2B5EF4-FFF2-40B4-BE49-F238E27FC236}">
                  <a16:creationId xmlns:a16="http://schemas.microsoft.com/office/drawing/2014/main" id="{641303B4-CD81-8241-B9E0-BA9C2C61FC39}"/>
                </a:ext>
              </a:extLst>
            </p:cNvPr>
            <p:cNvGrpSpPr/>
            <p:nvPr/>
          </p:nvGrpSpPr>
          <p:grpSpPr>
            <a:xfrm>
              <a:off x="7797800" y="3645064"/>
              <a:ext cx="966291" cy="668181"/>
              <a:chOff x="6400800" y="3200400"/>
              <a:chExt cx="2109291" cy="1458552"/>
            </a:xfrm>
          </p:grpSpPr>
          <p:pic>
            <p:nvPicPr>
              <p:cNvPr id="122" name="Picture 22" descr="orbital.png">
                <a:extLst>
                  <a:ext uri="{FF2B5EF4-FFF2-40B4-BE49-F238E27FC236}">
                    <a16:creationId xmlns:a16="http://schemas.microsoft.com/office/drawing/2014/main" id="{5B64EF77-E726-1D40-8B6A-5213C8D17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52" r="19506" b="46593"/>
              <a:stretch/>
            </p:blipFill>
            <p:spPr>
              <a:xfrm>
                <a:off x="6400800" y="3200400"/>
                <a:ext cx="2109291" cy="1458552"/>
              </a:xfrm>
              <a:prstGeom prst="rect">
                <a:avLst/>
              </a:prstGeom>
            </p:spPr>
          </p:pic>
          <p:pic>
            <p:nvPicPr>
              <p:cNvPr id="123" name="Picture 23" descr="orangedot.png">
                <a:extLst>
                  <a:ext uri="{FF2B5EF4-FFF2-40B4-BE49-F238E27FC236}">
                    <a16:creationId xmlns:a16="http://schemas.microsoft.com/office/drawing/2014/main" id="{C10038C0-41B3-024A-A4A5-15215D9FD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6883607" y="3567499"/>
                <a:ext cx="407284" cy="394901"/>
              </a:xfrm>
              <a:prstGeom prst="rect">
                <a:avLst/>
              </a:prstGeom>
            </p:spPr>
          </p:pic>
          <p:pic>
            <p:nvPicPr>
              <p:cNvPr id="124" name="Picture 24" descr="orangedot.png">
                <a:extLst>
                  <a:ext uri="{FF2B5EF4-FFF2-40B4-BE49-F238E27FC236}">
                    <a16:creationId xmlns:a16="http://schemas.microsoft.com/office/drawing/2014/main" id="{BF403A60-8D22-C346-97B4-BB2C4EADB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7632700" y="3554799"/>
                <a:ext cx="407284" cy="394901"/>
              </a:xfrm>
              <a:prstGeom prst="rect">
                <a:avLst/>
              </a:prstGeom>
            </p:spPr>
          </p:pic>
        </p:grpSp>
        <p:sp>
          <p:nvSpPr>
            <p:cNvPr id="103" name="TextBox 25">
              <a:extLst>
                <a:ext uri="{FF2B5EF4-FFF2-40B4-BE49-F238E27FC236}">
                  <a16:creationId xmlns:a16="http://schemas.microsoft.com/office/drawing/2014/main" id="{D48EFE26-4810-1941-9D63-1570736CE5F8}"/>
                </a:ext>
              </a:extLst>
            </p:cNvPr>
            <p:cNvSpPr txBox="1"/>
            <p:nvPr/>
          </p:nvSpPr>
          <p:spPr>
            <a:xfrm>
              <a:off x="7901510" y="3949864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OFC</a:t>
              </a:r>
            </a:p>
          </p:txBody>
        </p:sp>
        <p:grpSp>
          <p:nvGrpSpPr>
            <p:cNvPr id="104" name="Group 121">
              <a:extLst>
                <a:ext uri="{FF2B5EF4-FFF2-40B4-BE49-F238E27FC236}">
                  <a16:creationId xmlns:a16="http://schemas.microsoft.com/office/drawing/2014/main" id="{CBFD139E-208A-A04C-881D-4755D0405594}"/>
                </a:ext>
              </a:extLst>
            </p:cNvPr>
            <p:cNvGrpSpPr/>
            <p:nvPr/>
          </p:nvGrpSpPr>
          <p:grpSpPr>
            <a:xfrm>
              <a:off x="5969000" y="1968664"/>
              <a:ext cx="785290" cy="571500"/>
              <a:chOff x="7264400" y="2743200"/>
              <a:chExt cx="785290" cy="571500"/>
            </a:xfrm>
          </p:grpSpPr>
          <p:pic>
            <p:nvPicPr>
              <p:cNvPr id="120" name="Picture 31" descr="orangedot.png">
                <a:extLst>
                  <a:ext uri="{FF2B5EF4-FFF2-40B4-BE49-F238E27FC236}">
                    <a16:creationId xmlns:a16="http://schemas.microsoft.com/office/drawing/2014/main" id="{0104B743-668A-9342-9459-2ADC3DEC0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1" name="TextBox 32">
                <a:extLst>
                  <a:ext uri="{FF2B5EF4-FFF2-40B4-BE49-F238E27FC236}">
                    <a16:creationId xmlns:a16="http://schemas.microsoft.com/office/drawing/2014/main" id="{5BCAF7B9-3F5F-4F42-A8F0-950373F68476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DMPFC</a:t>
                </a:r>
              </a:p>
            </p:txBody>
          </p:sp>
        </p:grpSp>
        <p:sp>
          <p:nvSpPr>
            <p:cNvPr id="105" name="TextBox 33">
              <a:extLst>
                <a:ext uri="{FF2B5EF4-FFF2-40B4-BE49-F238E27FC236}">
                  <a16:creationId xmlns:a16="http://schemas.microsoft.com/office/drawing/2014/main" id="{A39D72DF-8656-E645-B1D0-1C1A0B9E063B}"/>
                </a:ext>
              </a:extLst>
            </p:cNvPr>
            <p:cNvSpPr txBox="1"/>
            <p:nvPr/>
          </p:nvSpPr>
          <p:spPr>
            <a:xfrm>
              <a:off x="4597400" y="3035464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Memory, place context</a:t>
              </a:r>
            </a:p>
          </p:txBody>
        </p:sp>
        <p:grpSp>
          <p:nvGrpSpPr>
            <p:cNvPr id="106" name="Group 27">
              <a:extLst>
                <a:ext uri="{FF2B5EF4-FFF2-40B4-BE49-F238E27FC236}">
                  <a16:creationId xmlns:a16="http://schemas.microsoft.com/office/drawing/2014/main" id="{E71DA364-1329-A049-BC29-04081800BC3E}"/>
                </a:ext>
              </a:extLst>
            </p:cNvPr>
            <p:cNvGrpSpPr/>
            <p:nvPr/>
          </p:nvGrpSpPr>
          <p:grpSpPr>
            <a:xfrm rot="1878609">
              <a:off x="6914761" y="3588120"/>
              <a:ext cx="1041751" cy="313487"/>
              <a:chOff x="5626100" y="3581424"/>
              <a:chExt cx="1206500" cy="363064"/>
            </a:xfrm>
          </p:grpSpPr>
          <p:sp>
            <p:nvSpPr>
              <p:cNvPr id="118" name="Freeform 35">
                <a:extLst>
                  <a:ext uri="{FF2B5EF4-FFF2-40B4-BE49-F238E27FC236}">
                    <a16:creationId xmlns:a16="http://schemas.microsoft.com/office/drawing/2014/main" id="{291BACAE-89DD-4349-A5F9-01D291BBE68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7DA9466F-58AD-CC40-9DFA-34EA97F343F3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7" name="Group 127">
              <a:extLst>
                <a:ext uri="{FF2B5EF4-FFF2-40B4-BE49-F238E27FC236}">
                  <a16:creationId xmlns:a16="http://schemas.microsoft.com/office/drawing/2014/main" id="{B5F7D10C-5EAA-534E-AE3A-0EF5DC433334}"/>
                </a:ext>
              </a:extLst>
            </p:cNvPr>
            <p:cNvGrpSpPr/>
            <p:nvPr/>
          </p:nvGrpSpPr>
          <p:grpSpPr>
            <a:xfrm rot="21124266">
              <a:off x="5488797" y="3349048"/>
              <a:ext cx="975735" cy="293621"/>
              <a:chOff x="5626100" y="3581424"/>
              <a:chExt cx="1206500" cy="363064"/>
            </a:xfrm>
          </p:grpSpPr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BAA33563-1FDE-7246-BE7D-24CE639D759D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FA9E74AE-53BC-7445-977D-F98BF132DC1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8" name="Group 130">
              <a:extLst>
                <a:ext uri="{FF2B5EF4-FFF2-40B4-BE49-F238E27FC236}">
                  <a16:creationId xmlns:a16="http://schemas.microsoft.com/office/drawing/2014/main" id="{E5E61E5A-9B8B-DB4D-95CF-A85A193DBD43}"/>
                </a:ext>
              </a:extLst>
            </p:cNvPr>
            <p:cNvGrpSpPr/>
            <p:nvPr/>
          </p:nvGrpSpPr>
          <p:grpSpPr>
            <a:xfrm rot="4480889">
              <a:off x="6197672" y="2680762"/>
              <a:ext cx="687368" cy="206845"/>
              <a:chOff x="5626100" y="3581424"/>
              <a:chExt cx="1206500" cy="363064"/>
            </a:xfrm>
          </p:grpSpPr>
          <p:sp>
            <p:nvSpPr>
              <p:cNvPr id="114" name="Freeform 41">
                <a:extLst>
                  <a:ext uri="{FF2B5EF4-FFF2-40B4-BE49-F238E27FC236}">
                    <a16:creationId xmlns:a16="http://schemas.microsoft.com/office/drawing/2014/main" id="{1B387EA0-8A5B-BE47-A91E-8803BD736E4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5" name="Freeform 42">
                <a:extLst>
                  <a:ext uri="{FF2B5EF4-FFF2-40B4-BE49-F238E27FC236}">
                    <a16:creationId xmlns:a16="http://schemas.microsoft.com/office/drawing/2014/main" id="{BBDD2E7D-6268-8E4D-A284-0227F7A6772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9" name="Group 133">
              <a:extLst>
                <a:ext uri="{FF2B5EF4-FFF2-40B4-BE49-F238E27FC236}">
                  <a16:creationId xmlns:a16="http://schemas.microsoft.com/office/drawing/2014/main" id="{477EC6AB-7A70-C94C-B277-69B34541C06E}"/>
                </a:ext>
              </a:extLst>
            </p:cNvPr>
            <p:cNvGrpSpPr/>
            <p:nvPr/>
          </p:nvGrpSpPr>
          <p:grpSpPr>
            <a:xfrm rot="19777768">
              <a:off x="6816199" y="2705950"/>
              <a:ext cx="1206500" cy="363064"/>
              <a:chOff x="5626100" y="3581424"/>
              <a:chExt cx="1206500" cy="363064"/>
            </a:xfrm>
          </p:grpSpPr>
          <p:sp>
            <p:nvSpPr>
              <p:cNvPr id="112" name="Freeform 44">
                <a:extLst>
                  <a:ext uri="{FF2B5EF4-FFF2-40B4-BE49-F238E27FC236}">
                    <a16:creationId xmlns:a16="http://schemas.microsoft.com/office/drawing/2014/main" id="{239E0FEE-2EAA-E94F-9C1A-CE2FCC248C94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3" name="Freeform 45">
                <a:extLst>
                  <a:ext uri="{FF2B5EF4-FFF2-40B4-BE49-F238E27FC236}">
                    <a16:creationId xmlns:a16="http://schemas.microsoft.com/office/drawing/2014/main" id="{8FC5913E-FB1E-5C41-8EA7-631C11EFE6C6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110" name="TextBox 46">
              <a:extLst>
                <a:ext uri="{FF2B5EF4-FFF2-40B4-BE49-F238E27FC236}">
                  <a16:creationId xmlns:a16="http://schemas.microsoft.com/office/drawing/2014/main" id="{4E638AEA-42E5-6A49-BD7E-B48C00A672F7}"/>
                </a:ext>
              </a:extLst>
            </p:cNvPr>
            <p:cNvSpPr txBox="1"/>
            <p:nvPr/>
          </p:nvSpPr>
          <p:spPr>
            <a:xfrm>
              <a:off x="7607041" y="2730664"/>
              <a:ext cx="1142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 err="1">
                  <a:latin typeface="Helvetica Neue Light"/>
                </a:rPr>
                <a:t>Interoceptive</a:t>
              </a:r>
              <a:r>
                <a:rPr lang="en-US" dirty="0">
                  <a:latin typeface="Helvetica Neue Light"/>
                </a:rPr>
                <a:t> </a:t>
              </a:r>
            </a:p>
            <a:p>
              <a:pPr eaLnBrk="0" latinLnBrk="0"/>
              <a:r>
                <a:rPr lang="en-US" dirty="0">
                  <a:latin typeface="Helvetica Neue Light"/>
                </a:rPr>
                <a:t>context</a:t>
              </a:r>
            </a:p>
          </p:txBody>
        </p:sp>
        <p:sp>
          <p:nvSpPr>
            <p:cNvPr id="111" name="TextBox 90">
              <a:extLst>
                <a:ext uri="{FF2B5EF4-FFF2-40B4-BE49-F238E27FC236}">
                  <a16:creationId xmlns:a16="http://schemas.microsoft.com/office/drawing/2014/main" id="{23DF2E52-3BCB-7744-8A7D-E56FE4859606}"/>
                </a:ext>
              </a:extLst>
            </p:cNvPr>
            <p:cNvSpPr txBox="1"/>
            <p:nvPr/>
          </p:nvSpPr>
          <p:spPr>
            <a:xfrm>
              <a:off x="8102600" y="2453665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Insula</a:t>
              </a:r>
            </a:p>
          </p:txBody>
        </p:sp>
      </p:grp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11349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 as visceral-affective-conceptual pattern generation process!</a:t>
            </a:r>
            <a:endParaRPr kumimoji="1" lang="en" altLang="ko-KR" sz="2800" dirty="0">
              <a:latin typeface="DXPnMStd" panose="02020600000000000000" pitchFamily="18" charset="-127"/>
              <a:ea typeface="DXPnMStd" panose="02020600000000000000" pitchFamily="18" charset="-127"/>
              <a:cs typeface="PT Sans Narrow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201BE0-4082-FC4D-8751-33420A0F7491}"/>
              </a:ext>
            </a:extLst>
          </p:cNvPr>
          <p:cNvSpPr txBox="1"/>
          <p:nvPr/>
        </p:nvSpPr>
        <p:spPr>
          <a:xfrm>
            <a:off x="7870048" y="5696817"/>
            <a:ext cx="432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Wager &amp; Atlas, 2015, </a:t>
            </a:r>
            <a:r>
              <a:rPr kumimoji="1" lang="en-US" altLang="ko-KR" sz="14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Nature Reviews Neuroscience</a:t>
            </a:r>
            <a:endParaRPr kumimoji="1" lang="ko-KR" altLang="en-US" sz="14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C040F47-C75C-DF4E-A72A-056C5DCCEE9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D57EC4F-9C0A-8E45-ADFD-95033C5A796B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E0CD8D-D428-BB4E-8AC7-EED7BAD7DA3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A71C9E30-1DB3-DC44-8127-3FC749158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2E013606-188A-E245-B9A4-789E86D27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E88CA7E7-4B7D-D449-9B83-3003A54E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CE469AD-6D8B-8649-97A9-DC8BE0B6A85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1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67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Affective</a:t>
            </a:r>
            <a:r>
              <a:rPr kumimoji="1"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 </a:t>
            </a:r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neuroscience</a:t>
            </a:r>
            <a:endParaRPr kumimoji="1" lang="ko-KR" altLang="en-US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3" name="텍스트 상자 13">
            <a:extLst>
              <a:ext uri="{FF2B5EF4-FFF2-40B4-BE49-F238E27FC236}">
                <a16:creationId xmlns:a16="http://schemas.microsoft.com/office/drawing/2014/main" id="{C915869E-01D7-6647-9547-C7A8E6EB0304}"/>
              </a:ext>
            </a:extLst>
          </p:cNvPr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C72E32-FBC1-0E4A-97F1-0B693DDDFC95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39CEB00-E9C7-E34D-A058-2B757A3F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7F2EA78-5C74-4E46-86B2-D0BECFA1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0B8C49B-8ADE-F04A-BAED-8406DBEA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CEDB94-0059-0D44-B035-CB9FEF2F103D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Where am I?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180689" y="6151218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7264E6-3E4F-2D46-921A-21680B5CEEF0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EDB64B-D0FA-7147-BBCF-98804FCE0ADA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564B9A8-9CE9-D245-829B-EDEF136B903B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215DD-C14B-B540-B14D-C2A744C9D77A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FC869-549D-A141-AB2B-008BF0E1721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D27831-0A35-4444-8EF1-08897A69849C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DA4712-B1B0-704A-8088-B165F19A358F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3B6F4F2-F2AA-ED48-9052-8EB8DB31F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ED68878-8E71-B441-B19F-A2025C475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9ECC50D-CA89-5048-998C-22857B10E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14867-FAE2-6B4E-849A-D58A372F7240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4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ECA95B2A-6359-DE4C-AA78-FD2FD3597FC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5830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7706E473-50F8-5043-BA25-1B130EC46DE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3686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4F663E16-CC46-384E-8BD1-24BDA936140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30553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97887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0A171DC2-727C-3D49-BA00-3A06048D32A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0673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01634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5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Understanding how the mind influences the body (mind-body interaction)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EA5D7C02-C860-0944-83F6-2873FC6B3962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9124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802497" y="1177765"/>
            <a:ext cx="658700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Welcome to Affective Neuroscience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09C98B-D2B9-6F49-8673-1317E7CA61C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FE25C-D4F9-CB44-B84D-902ADDF92BF4}"/>
              </a:ext>
            </a:extLst>
          </p:cNvPr>
          <p:cNvGrpSpPr>
            <a:grpSpLocks noChangeAspect="1"/>
          </p:cNvGrpSpPr>
          <p:nvPr/>
        </p:nvGrpSpPr>
        <p:grpSpPr>
          <a:xfrm>
            <a:off x="3630198" y="2016839"/>
            <a:ext cx="4346835" cy="3420000"/>
            <a:chOff x="3465606" y="1567394"/>
            <a:chExt cx="4728853" cy="372056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48F919-A06E-BD4B-8886-32A4F6253533}"/>
                </a:ext>
              </a:extLst>
            </p:cNvPr>
            <p:cNvGrpSpPr/>
            <p:nvPr/>
          </p:nvGrpSpPr>
          <p:grpSpPr>
            <a:xfrm>
              <a:off x="3465606" y="1567394"/>
              <a:ext cx="4728853" cy="3720565"/>
              <a:chOff x="6537990" y="2207292"/>
              <a:chExt cx="4728853" cy="3720565"/>
            </a:xfrm>
          </p:grpSpPr>
          <p:pic>
            <p:nvPicPr>
              <p:cNvPr id="15" name="Picture 6" descr="Unknown.jpeg">
                <a:extLst>
                  <a:ext uri="{FF2B5EF4-FFF2-40B4-BE49-F238E27FC236}">
                    <a16:creationId xmlns:a16="http://schemas.microsoft.com/office/drawing/2014/main" id="{70C9A031-A571-5843-8B3F-0D0DD4F3E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16" name="Picture 4" descr="2014-08-13_22-59-32.png">
                <a:extLst>
                  <a:ext uri="{FF2B5EF4-FFF2-40B4-BE49-F238E27FC236}">
                    <a16:creationId xmlns:a16="http://schemas.microsoft.com/office/drawing/2014/main" id="{95C158BD-6FFA-1A45-B160-5718D19CC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pic>
            <p:nvPicPr>
              <p:cNvPr id="19" name="Picture 48" descr="brainsurface.png">
                <a:extLst>
                  <a:ext uri="{FF2B5EF4-FFF2-40B4-BE49-F238E27FC236}">
                    <a16:creationId xmlns:a16="http://schemas.microsoft.com/office/drawing/2014/main" id="{6391646A-38ED-C64F-99CF-672AD03695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73" t="4191" r="14514" b="14170"/>
              <a:stretch/>
            </p:blipFill>
            <p:spPr>
              <a:xfrm>
                <a:off x="8342557" y="2207292"/>
                <a:ext cx="1530011" cy="1406760"/>
              </a:xfrm>
              <a:prstGeom prst="rect">
                <a:avLst/>
              </a:prstGeom>
            </p:spPr>
          </p:pic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A852EF2-BBDF-0F43-BC38-AEBE47B11725}"/>
                </a:ext>
              </a:extLst>
            </p:cNvPr>
            <p:cNvCxnSpPr/>
            <p:nvPr/>
          </p:nvCxnSpPr>
          <p:spPr>
            <a:xfrm flipV="1">
              <a:off x="4734651" y="294418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DF51CC7-9FAA-8245-A9FC-4562A2369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7051" y="309658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53DA57D-5E2A-6B43-84D7-EF4904EDAC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135" y="3007476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053A280-AA7B-E14B-8415-BAEA17F17A80}"/>
                </a:ext>
              </a:extLst>
            </p:cNvPr>
            <p:cNvCxnSpPr>
              <a:cxnSpLocks/>
            </p:cNvCxnSpPr>
            <p:nvPr/>
          </p:nvCxnSpPr>
          <p:spPr>
            <a:xfrm>
              <a:off x="6651263" y="2889927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614EE7D-C414-F944-A1B5-9D10AD007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850" y="4409003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8ED9EDF-B925-894B-A7E0-D76D400195A1}"/>
                </a:ext>
              </a:extLst>
            </p:cNvPr>
            <p:cNvCxnSpPr>
              <a:cxnSpLocks/>
            </p:cNvCxnSpPr>
            <p:nvPr/>
          </p:nvCxnSpPr>
          <p:spPr>
            <a:xfrm>
              <a:off x="5354850" y="4617915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E2AEC6-E9A3-BF45-A7F5-B3249B5C337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3A72625-E629-9049-9A8C-B07C235BA80E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4FBA9F2-D49D-0F4C-A262-3A16C3708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38325EB-C3AF-4344-AE8A-C8C3A2D5D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9CFC475F-BECA-764A-A63D-4B70E95BC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BD34118-F60C-C047-9F30-6E33B7B1ED0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Affective neuroscience</a:t>
            </a:r>
            <a:endParaRPr kumimoji="1" lang="ko-KR" altLang="en-US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3" name="텍스트 상자 13">
            <a:extLst>
              <a:ext uri="{FF2B5EF4-FFF2-40B4-BE49-F238E27FC236}">
                <a16:creationId xmlns:a16="http://schemas.microsoft.com/office/drawing/2014/main" id="{C915869E-01D7-6647-9547-C7A8E6EB0304}"/>
              </a:ext>
            </a:extLst>
          </p:cNvPr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A91C76-F9E4-5D4A-B56D-FE467CFA6EE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F6B8FF0-B4DA-8346-B4C1-D4F93ECEF6A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3F7254AE-DBA2-544C-9349-D68FCF730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1DF1C88-72B3-F742-A65E-548E27B8B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C651184-9037-6A4D-9E33-5CFD29186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5E7DC6-2947-474C-BBF0-E43A4339F82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1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What is </a:t>
            </a:r>
            <a:r>
              <a:rPr kumimoji="1" lang="en-US" altLang="ko-KR" sz="2800" dirty="0">
                <a:solidFill>
                  <a:srgbClr val="FF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43777D-57A4-5746-AA68-E87385590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6" r="29734" b="8795"/>
          <a:stretch/>
        </p:blipFill>
        <p:spPr>
          <a:xfrm>
            <a:off x="3635565" y="1389807"/>
            <a:ext cx="4638102" cy="37281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FE6F46-3DCF-9040-AE73-BA12702D3DF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DD0D7C-C797-224D-9494-BA95097AE1D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C055FE-478E-1949-86EB-5F2DEC187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6E21B99-6D22-7D49-B47C-A93CF3E4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02B6FE0-48EC-344B-84DC-AC4E1F13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82A49-DA2D-9C4A-B63F-7B2EEB23ACF1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What is </a:t>
            </a:r>
            <a:r>
              <a:rPr kumimoji="1" lang="en-US" altLang="ko-KR" sz="2800" dirty="0">
                <a:solidFill>
                  <a:srgbClr val="FF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099062-501F-6D40-85D9-0A1BB177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0104">
            <a:off x="9646636" y="396108"/>
            <a:ext cx="2021373" cy="288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텍스트 상자 13">
            <a:extLst>
              <a:ext uri="{FF2B5EF4-FFF2-40B4-BE49-F238E27FC236}">
                <a16:creationId xmlns:a16="http://schemas.microsoft.com/office/drawing/2014/main" id="{A2A3D0BB-2209-F946-A749-5E058B519205}"/>
              </a:ext>
            </a:extLst>
          </p:cNvPr>
          <p:cNvSpPr txBox="1"/>
          <p:nvPr/>
        </p:nvSpPr>
        <p:spPr>
          <a:xfrm>
            <a:off x="796939" y="1417929"/>
            <a:ext cx="8545365" cy="373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“It is widely agreed that emotion refers to a </a:t>
            </a:r>
            <a:r>
              <a:rPr lang="en-US" altLang="ko-KR" u="sng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collection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of psychological states that include </a:t>
            </a:r>
            <a:r>
              <a:rPr lang="en-US" altLang="ko-KR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subjective experience, expressive behavior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(e.g., facial, bodily, verbal), and </a:t>
            </a:r>
            <a:r>
              <a:rPr lang="en-US" altLang="ko-KR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peripheral physiological responses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(e.g., heart rate, respiration).”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“It is also widely agreed that emotions are a </a:t>
            </a:r>
            <a:r>
              <a:rPr lang="en-US" altLang="ko-KR" u="sng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central feature</a:t>
            </a:r>
            <a:r>
              <a:rPr lang="en-US" altLang="ko-KR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in any psychological model of the human mind.”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“Beyond these two points of agreement, however, </a:t>
            </a:r>
            <a:r>
              <a:rPr lang="en-US" altLang="ko-KR" u="sng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almost everything else seems to be subject to debate</a:t>
            </a:r>
            <a:r>
              <a:rPr lang="en-US" altLang="ko-KR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“What is emotion” depends on the emotion theory you hold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EF1DEB-08E9-804C-806E-BFC1A68CACE6}"/>
              </a:ext>
            </a:extLst>
          </p:cNvPr>
          <p:cNvSpPr/>
          <p:nvPr/>
        </p:nvSpPr>
        <p:spPr>
          <a:xfrm>
            <a:off x="4845420" y="6498351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Barrett, 2017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CA33B5-4DCC-F242-802C-903FF2BE5F5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2050" name="Picture 2" descr="How Emotions Are Made: The Secret Life of the Brain - Kindle edition by  Barrett, Lisa Feldman. Health, Fitness &amp; Dieting Kindle eBooks @ Amazon.com.">
            <a:extLst>
              <a:ext uri="{FF2B5EF4-FFF2-40B4-BE49-F238E27FC236}">
                <a16:creationId xmlns:a16="http://schemas.microsoft.com/office/drawing/2014/main" id="{9B368AD7-2F12-1142-BBEE-6C7E9C1F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9661">
            <a:off x="9884786" y="3341576"/>
            <a:ext cx="1545073" cy="232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E495BA-F2A8-5A4A-B502-1FDCE6DEC65D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A18398-8FF5-DC4E-866A-D46EADF0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E7852A-FF0F-2B46-A86D-9374E968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C09193-3D5E-E048-800A-BE7701D99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7E8DAD-A328-4847-AB21-3571726AD7CA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548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098" name="Picture 2" descr="Working with &quot;large&quot; datasets, with dplyr and data.table | R-bloggers">
            <a:extLst>
              <a:ext uri="{FF2B5EF4-FFF2-40B4-BE49-F238E27FC236}">
                <a16:creationId xmlns:a16="http://schemas.microsoft.com/office/drawing/2014/main" id="{14FE90B9-CAA9-F744-B485-9316415B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27" y="1398369"/>
            <a:ext cx="5504942" cy="46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CA5831DB-FC78-9548-8338-3E089A360624}"/>
              </a:ext>
            </a:extLst>
          </p:cNvPr>
          <p:cNvSpPr txBox="1"/>
          <p:nvPr/>
        </p:nvSpPr>
        <p:spPr>
          <a:xfrm>
            <a:off x="570949" y="820344"/>
            <a:ext cx="11050102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Something very high-dimensional and complicated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 can be different depending on which directions or perspectives you view the emotion from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48ACEEA-3BA3-3945-96B2-7BE68F3E005A}"/>
              </a:ext>
            </a:extLst>
          </p:cNvPr>
          <p:cNvCxnSpPr>
            <a:cxnSpLocks/>
          </p:cNvCxnSpPr>
          <p:nvPr/>
        </p:nvCxnSpPr>
        <p:spPr>
          <a:xfrm flipH="1">
            <a:off x="7944468" y="1974810"/>
            <a:ext cx="932688" cy="649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2FF7E9-3C0D-6549-ADD8-5252C05D2A20}"/>
              </a:ext>
            </a:extLst>
          </p:cNvPr>
          <p:cNvCxnSpPr>
            <a:cxnSpLocks/>
          </p:cNvCxnSpPr>
          <p:nvPr/>
        </p:nvCxnSpPr>
        <p:spPr>
          <a:xfrm flipH="1" flipV="1">
            <a:off x="7944468" y="5051615"/>
            <a:ext cx="624671" cy="434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4350CA-EDA6-B742-894A-D37A31B27A56}"/>
              </a:ext>
            </a:extLst>
          </p:cNvPr>
          <p:cNvCxnSpPr>
            <a:cxnSpLocks/>
          </p:cNvCxnSpPr>
          <p:nvPr/>
        </p:nvCxnSpPr>
        <p:spPr>
          <a:xfrm flipV="1">
            <a:off x="4909991" y="5982190"/>
            <a:ext cx="179833" cy="5587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39F75B-EBFF-B24C-8464-D4B6D0B99E6F}"/>
              </a:ext>
            </a:extLst>
          </p:cNvPr>
          <p:cNvCxnSpPr>
            <a:cxnSpLocks/>
          </p:cNvCxnSpPr>
          <p:nvPr/>
        </p:nvCxnSpPr>
        <p:spPr>
          <a:xfrm>
            <a:off x="2366628" y="3168009"/>
            <a:ext cx="1110804" cy="18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CA0E9-1F82-6349-9BB9-C3F4FDA3813B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ACF0DA-3890-A94C-97CB-055EE446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8BD68A-03D7-1A45-ADEC-D4E1F4DB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B5BF4-59C0-2745-9616-2C49B6F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F01CB1-FBBE-DF41-A4F9-6B9D1DE4C15F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0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462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Theories of emotion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4756410" y="6484941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4E0A9-258A-3C44-852F-DDD673310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234128-AB82-344D-A493-06FFC696B169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F100C14-DC7F-E64A-9CF3-F039CA06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2701973-745B-1342-98E8-8CA4EC34D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BAA688F-2F42-5745-AB45-23ADD197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FB2C16-0AF0-6346-B8DD-62DA628D8A55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0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1828</Words>
  <Application>Microsoft Macintosh PowerPoint</Application>
  <PresentationFormat>와이드스크린</PresentationFormat>
  <Paragraphs>320</Paragraphs>
  <Slides>46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0" baseType="lpstr">
      <vt:lpstr>Apple SD Gothic Neo</vt:lpstr>
      <vt:lpstr>Apple SD Gothic Neo UltraLight</vt:lpstr>
      <vt:lpstr>DXKPMStd</vt:lpstr>
      <vt:lpstr>DXKPMStd Bold</vt:lpstr>
      <vt:lpstr>DXPnMStd</vt:lpstr>
      <vt:lpstr>맑은 고딕</vt:lpstr>
      <vt:lpstr>Arial</vt:lpstr>
      <vt:lpstr>Courier New</vt:lpstr>
      <vt:lpstr>Helvetica</vt:lpstr>
      <vt:lpstr>Helvetica Neue Light</vt:lpstr>
      <vt:lpstr>Optima</vt:lpstr>
      <vt:lpstr>PT Sans Narrow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183</cp:revision>
  <dcterms:created xsi:type="dcterms:W3CDTF">2017-08-24T21:55:02Z</dcterms:created>
  <dcterms:modified xsi:type="dcterms:W3CDTF">2020-09-10T19:40:07Z</dcterms:modified>
</cp:coreProperties>
</file>